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43"/>
  </p:notesMasterIdLst>
  <p:sldIdLst>
    <p:sldId id="267" r:id="rId5"/>
    <p:sldId id="257" r:id="rId6"/>
    <p:sldId id="273" r:id="rId7"/>
    <p:sldId id="375" r:id="rId8"/>
    <p:sldId id="284" r:id="rId9"/>
    <p:sldId id="258" r:id="rId10"/>
    <p:sldId id="390" r:id="rId11"/>
    <p:sldId id="382" r:id="rId12"/>
    <p:sldId id="385" r:id="rId13"/>
    <p:sldId id="387" r:id="rId14"/>
    <p:sldId id="369" r:id="rId15"/>
    <p:sldId id="370" r:id="rId16"/>
    <p:sldId id="372" r:id="rId17"/>
    <p:sldId id="386" r:id="rId18"/>
    <p:sldId id="270" r:id="rId19"/>
    <p:sldId id="383" r:id="rId20"/>
    <p:sldId id="384" r:id="rId21"/>
    <p:sldId id="275" r:id="rId22"/>
    <p:sldId id="317" r:id="rId23"/>
    <p:sldId id="287" r:id="rId24"/>
    <p:sldId id="389" r:id="rId25"/>
    <p:sldId id="388" r:id="rId26"/>
    <p:sldId id="391" r:id="rId27"/>
    <p:sldId id="359" r:id="rId28"/>
    <p:sldId id="295" r:id="rId29"/>
    <p:sldId id="380" r:id="rId30"/>
    <p:sldId id="379" r:id="rId31"/>
    <p:sldId id="323" r:id="rId32"/>
    <p:sldId id="304" r:id="rId33"/>
    <p:sldId id="325" r:id="rId34"/>
    <p:sldId id="362" r:id="rId35"/>
    <p:sldId id="326" r:id="rId36"/>
    <p:sldId id="328" r:id="rId37"/>
    <p:sldId id="327" r:id="rId38"/>
    <p:sldId id="363" r:id="rId39"/>
    <p:sldId id="278" r:id="rId40"/>
    <p:sldId id="282"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2053F-320D-4004-98C2-42B09E5C9FDD}" v="5" dt="2023-04-20T20:27:30.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88191" autoAdjust="0"/>
  </p:normalViewPr>
  <p:slideViewPr>
    <p:cSldViewPr snapToGrid="0">
      <p:cViewPr varScale="1">
        <p:scale>
          <a:sx n="75" d="100"/>
          <a:sy n="75" d="100"/>
        </p:scale>
        <p:origin x="475" y="67"/>
      </p:cViewPr>
      <p:guideLst/>
    </p:cSldViewPr>
  </p:slideViewPr>
  <p:notesTextViewPr>
    <p:cViewPr>
      <p:scale>
        <a:sx n="1" d="1"/>
        <a:sy n="1" d="1"/>
      </p:scale>
      <p:origin x="0" y="0"/>
    </p:cViewPr>
  </p:notesTextViewPr>
  <p:sorterViewPr>
    <p:cViewPr varScale="1">
      <p:scale>
        <a:sx n="100" d="100"/>
        <a:sy n="100" d="100"/>
      </p:scale>
      <p:origin x="0" y="-10243"/>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eves,Benigno" userId="6c94c452-0dbd-4410-b589-1232fec7225f" providerId="ADAL" clId="{6752053F-320D-4004-98C2-42B09E5C9FDD}"/>
    <pc:docChg chg="undo redo custSel delSld modSld sldOrd delSection modSection">
      <pc:chgData name="Aceves,Benigno" userId="6c94c452-0dbd-4410-b589-1232fec7225f" providerId="ADAL" clId="{6752053F-320D-4004-98C2-42B09E5C9FDD}" dt="2023-04-25T19:50:48.103" v="1835" actId="20577"/>
      <pc:docMkLst>
        <pc:docMk/>
      </pc:docMkLst>
      <pc:sldChg chg="modSp mod ord">
        <pc:chgData name="Aceves,Benigno" userId="6c94c452-0dbd-4410-b589-1232fec7225f" providerId="ADAL" clId="{6752053F-320D-4004-98C2-42B09E5C9FDD}" dt="2023-04-20T20:16:01.087" v="927" actId="1076"/>
        <pc:sldMkLst>
          <pc:docMk/>
          <pc:sldMk cId="1914612077" sldId="257"/>
        </pc:sldMkLst>
        <pc:spChg chg="mod">
          <ac:chgData name="Aceves,Benigno" userId="6c94c452-0dbd-4410-b589-1232fec7225f" providerId="ADAL" clId="{6752053F-320D-4004-98C2-42B09E5C9FDD}" dt="2023-04-20T20:16:01.087" v="927" actId="1076"/>
          <ac:spMkLst>
            <pc:docMk/>
            <pc:sldMk cId="1914612077" sldId="257"/>
            <ac:spMk id="3" creationId="{00000000-0000-0000-0000-000000000000}"/>
          </ac:spMkLst>
        </pc:spChg>
      </pc:sldChg>
      <pc:sldChg chg="ord">
        <pc:chgData name="Aceves,Benigno" userId="6c94c452-0dbd-4410-b589-1232fec7225f" providerId="ADAL" clId="{6752053F-320D-4004-98C2-42B09E5C9FDD}" dt="2023-04-04T20:20:50.390" v="2" actId="20578"/>
        <pc:sldMkLst>
          <pc:docMk/>
          <pc:sldMk cId="3819464074" sldId="267"/>
        </pc:sldMkLst>
      </pc:sldChg>
      <pc:sldChg chg="modSp mod">
        <pc:chgData name="Aceves,Benigno" userId="6c94c452-0dbd-4410-b589-1232fec7225f" providerId="ADAL" clId="{6752053F-320D-4004-98C2-42B09E5C9FDD}" dt="2023-04-20T16:15:14.503" v="521" actId="20577"/>
        <pc:sldMkLst>
          <pc:docMk/>
          <pc:sldMk cId="1909792790" sldId="270"/>
        </pc:sldMkLst>
        <pc:spChg chg="mod">
          <ac:chgData name="Aceves,Benigno" userId="6c94c452-0dbd-4410-b589-1232fec7225f" providerId="ADAL" clId="{6752053F-320D-4004-98C2-42B09E5C9FDD}" dt="2023-04-20T16:15:14.503" v="521" actId="20577"/>
          <ac:spMkLst>
            <pc:docMk/>
            <pc:sldMk cId="1909792790" sldId="270"/>
            <ac:spMk id="2" creationId="{5EDE8D9C-6CF0-42B9-9C2C-77A92E91683B}"/>
          </ac:spMkLst>
        </pc:spChg>
      </pc:sldChg>
      <pc:sldChg chg="modSp mod">
        <pc:chgData name="Aceves,Benigno" userId="6c94c452-0dbd-4410-b589-1232fec7225f" providerId="ADAL" clId="{6752053F-320D-4004-98C2-42B09E5C9FDD}" dt="2023-04-20T20:11:42.373" v="925" actId="1076"/>
        <pc:sldMkLst>
          <pc:docMk/>
          <pc:sldMk cId="336505615" sldId="275"/>
        </pc:sldMkLst>
        <pc:spChg chg="mod">
          <ac:chgData name="Aceves,Benigno" userId="6c94c452-0dbd-4410-b589-1232fec7225f" providerId="ADAL" clId="{6752053F-320D-4004-98C2-42B09E5C9FDD}" dt="2023-04-20T20:11:42.373" v="925" actId="1076"/>
          <ac:spMkLst>
            <pc:docMk/>
            <pc:sldMk cId="336505615" sldId="275"/>
            <ac:spMk id="2" creationId="{E9D11CD9-705B-4147-B32D-AD844909C3DD}"/>
          </ac:spMkLst>
        </pc:spChg>
      </pc:sldChg>
      <pc:sldChg chg="modSp mod">
        <pc:chgData name="Aceves,Benigno" userId="6c94c452-0dbd-4410-b589-1232fec7225f" providerId="ADAL" clId="{6752053F-320D-4004-98C2-42B09E5C9FDD}" dt="2023-04-20T19:59:55.236" v="829" actId="1035"/>
        <pc:sldMkLst>
          <pc:docMk/>
          <pc:sldMk cId="3495218546" sldId="278"/>
        </pc:sldMkLst>
        <pc:spChg chg="mod">
          <ac:chgData name="Aceves,Benigno" userId="6c94c452-0dbd-4410-b589-1232fec7225f" providerId="ADAL" clId="{6752053F-320D-4004-98C2-42B09E5C9FDD}" dt="2023-04-20T19:59:40.070" v="801" actId="1036"/>
          <ac:spMkLst>
            <pc:docMk/>
            <pc:sldMk cId="3495218546" sldId="278"/>
            <ac:spMk id="3" creationId="{ACA71A41-FF27-31B0-7E97-987EF82CF1B1}"/>
          </ac:spMkLst>
        </pc:spChg>
        <pc:spChg chg="mod">
          <ac:chgData name="Aceves,Benigno" userId="6c94c452-0dbd-4410-b589-1232fec7225f" providerId="ADAL" clId="{6752053F-320D-4004-98C2-42B09E5C9FDD}" dt="2023-04-06T22:44:31.838" v="493" actId="20577"/>
          <ac:spMkLst>
            <pc:docMk/>
            <pc:sldMk cId="3495218546" sldId="278"/>
            <ac:spMk id="6" creationId="{3FFD6A4E-0061-4FA0-845E-73F9BAB00213}"/>
          </ac:spMkLst>
        </pc:spChg>
        <pc:picChg chg="mod">
          <ac:chgData name="Aceves,Benigno" userId="6c94c452-0dbd-4410-b589-1232fec7225f" providerId="ADAL" clId="{6752053F-320D-4004-98C2-42B09E5C9FDD}" dt="2023-04-20T19:59:55.236" v="829" actId="1035"/>
          <ac:picMkLst>
            <pc:docMk/>
            <pc:sldMk cId="3495218546" sldId="278"/>
            <ac:picMk id="2" creationId="{905DA2ED-C3FB-BD47-4A52-97CED4DA593A}"/>
          </ac:picMkLst>
        </pc:picChg>
      </pc:sldChg>
      <pc:sldChg chg="modSp mod">
        <pc:chgData name="Aceves,Benigno" userId="6c94c452-0dbd-4410-b589-1232fec7225f" providerId="ADAL" clId="{6752053F-320D-4004-98C2-42B09E5C9FDD}" dt="2023-04-20T20:10:36.486" v="922" actId="1035"/>
        <pc:sldMkLst>
          <pc:docMk/>
          <pc:sldMk cId="3389532962" sldId="287"/>
        </pc:sldMkLst>
        <pc:spChg chg="mod">
          <ac:chgData name="Aceves,Benigno" userId="6c94c452-0dbd-4410-b589-1232fec7225f" providerId="ADAL" clId="{6752053F-320D-4004-98C2-42B09E5C9FDD}" dt="2023-04-20T20:10:36.486" v="922" actId="1035"/>
          <ac:spMkLst>
            <pc:docMk/>
            <pc:sldMk cId="3389532962" sldId="287"/>
            <ac:spMk id="2" creationId="{5781F26C-F908-47B0-87CE-7C6BB4BF763E}"/>
          </ac:spMkLst>
        </pc:spChg>
      </pc:sldChg>
      <pc:sldChg chg="modSp mod">
        <pc:chgData name="Aceves,Benigno" userId="6c94c452-0dbd-4410-b589-1232fec7225f" providerId="ADAL" clId="{6752053F-320D-4004-98C2-42B09E5C9FDD}" dt="2023-04-20T20:01:10.828" v="884" actId="1038"/>
        <pc:sldMkLst>
          <pc:docMk/>
          <pc:sldMk cId="1873088462" sldId="295"/>
        </pc:sldMkLst>
        <pc:spChg chg="mod">
          <ac:chgData name="Aceves,Benigno" userId="6c94c452-0dbd-4410-b589-1232fec7225f" providerId="ADAL" clId="{6752053F-320D-4004-98C2-42B09E5C9FDD}" dt="2023-04-20T20:01:10.828" v="884" actId="1038"/>
          <ac:spMkLst>
            <pc:docMk/>
            <pc:sldMk cId="1873088462" sldId="295"/>
            <ac:spMk id="2" creationId="{00000000-0000-0000-0000-000000000000}"/>
          </ac:spMkLst>
        </pc:spChg>
        <pc:graphicFrameChg chg="modGraphic">
          <ac:chgData name="Aceves,Benigno" userId="6c94c452-0dbd-4410-b589-1232fec7225f" providerId="ADAL" clId="{6752053F-320D-4004-98C2-42B09E5C9FDD}" dt="2023-04-20T16:32:42.133" v="612" actId="207"/>
          <ac:graphicFrameMkLst>
            <pc:docMk/>
            <pc:sldMk cId="1873088462" sldId="295"/>
            <ac:graphicFrameMk id="5" creationId="{00000000-0000-0000-0000-000000000000}"/>
          </ac:graphicFrameMkLst>
        </pc:graphicFrameChg>
      </pc:sldChg>
      <pc:sldChg chg="modSp mod modNotesTx">
        <pc:chgData name="Aceves,Benigno" userId="6c94c452-0dbd-4410-b589-1232fec7225f" providerId="ADAL" clId="{6752053F-320D-4004-98C2-42B09E5C9FDD}" dt="2023-04-25T19:44:36.936" v="1391" actId="113"/>
        <pc:sldMkLst>
          <pc:docMk/>
          <pc:sldMk cId="357827214" sldId="304"/>
        </pc:sldMkLst>
        <pc:spChg chg="mod">
          <ac:chgData name="Aceves,Benigno" userId="6c94c452-0dbd-4410-b589-1232fec7225f" providerId="ADAL" clId="{6752053F-320D-4004-98C2-42B09E5C9FDD}" dt="2023-04-05T11:52:33.049" v="188" actId="1076"/>
          <ac:spMkLst>
            <pc:docMk/>
            <pc:sldMk cId="357827214" sldId="304"/>
            <ac:spMk id="2" creationId="{00000000-0000-0000-0000-000000000000}"/>
          </ac:spMkLst>
        </pc:spChg>
        <pc:spChg chg="mod">
          <ac:chgData name="Aceves,Benigno" userId="6c94c452-0dbd-4410-b589-1232fec7225f" providerId="ADAL" clId="{6752053F-320D-4004-98C2-42B09E5C9FDD}" dt="2023-04-05T11:53:04.756" v="202" actId="20577"/>
          <ac:spMkLst>
            <pc:docMk/>
            <pc:sldMk cId="357827214" sldId="304"/>
            <ac:spMk id="3" creationId="{00000000-0000-0000-0000-000000000000}"/>
          </ac:spMkLst>
        </pc:spChg>
        <pc:spChg chg="mod">
          <ac:chgData name="Aceves,Benigno" userId="6c94c452-0dbd-4410-b589-1232fec7225f" providerId="ADAL" clId="{6752053F-320D-4004-98C2-42B09E5C9FDD}" dt="2023-04-05T11:48:41.084" v="133" actId="1076"/>
          <ac:spMkLst>
            <pc:docMk/>
            <pc:sldMk cId="357827214" sldId="304"/>
            <ac:spMk id="4" creationId="{B60706C4-95CD-4B56-BEB2-AA2510F4EE22}"/>
          </ac:spMkLst>
        </pc:spChg>
      </pc:sldChg>
      <pc:sldChg chg="modSp mod">
        <pc:chgData name="Aceves,Benigno" userId="6c94c452-0dbd-4410-b589-1232fec7225f" providerId="ADAL" clId="{6752053F-320D-4004-98C2-42B09E5C9FDD}" dt="2023-04-05T11:59:45.953" v="459" actId="1037"/>
        <pc:sldMkLst>
          <pc:docMk/>
          <pc:sldMk cId="2390845312" sldId="323"/>
        </pc:sldMkLst>
        <pc:spChg chg="mod">
          <ac:chgData name="Aceves,Benigno" userId="6c94c452-0dbd-4410-b589-1232fec7225f" providerId="ADAL" clId="{6752053F-320D-4004-98C2-42B09E5C9FDD}" dt="2023-04-05T11:59:45.953" v="459" actId="1037"/>
          <ac:spMkLst>
            <pc:docMk/>
            <pc:sldMk cId="2390845312" sldId="323"/>
            <ac:spMk id="4" creationId="{00000000-0000-0000-0000-000000000000}"/>
          </ac:spMkLst>
        </pc:spChg>
        <pc:spChg chg="mod">
          <ac:chgData name="Aceves,Benigno" userId="6c94c452-0dbd-4410-b589-1232fec7225f" providerId="ADAL" clId="{6752053F-320D-4004-98C2-42B09E5C9FDD}" dt="2023-04-05T11:59:31.227" v="374" actId="1038"/>
          <ac:spMkLst>
            <pc:docMk/>
            <pc:sldMk cId="2390845312" sldId="323"/>
            <ac:spMk id="5" creationId="{00000000-0000-0000-0000-000000000000}"/>
          </ac:spMkLst>
        </pc:spChg>
      </pc:sldChg>
      <pc:sldChg chg="modSp mod modNotesTx">
        <pc:chgData name="Aceves,Benigno" userId="6c94c452-0dbd-4410-b589-1232fec7225f" providerId="ADAL" clId="{6752053F-320D-4004-98C2-42B09E5C9FDD}" dt="2023-04-25T19:45:13.939" v="1393" actId="20577"/>
        <pc:sldMkLst>
          <pc:docMk/>
          <pc:sldMk cId="1866241699" sldId="325"/>
        </pc:sldMkLst>
        <pc:spChg chg="mod">
          <ac:chgData name="Aceves,Benigno" userId="6c94c452-0dbd-4410-b589-1232fec7225f" providerId="ADAL" clId="{6752053F-320D-4004-98C2-42B09E5C9FDD}" dt="2023-04-05T11:53:33.770" v="216" actId="14100"/>
          <ac:spMkLst>
            <pc:docMk/>
            <pc:sldMk cId="1866241699" sldId="325"/>
            <ac:spMk id="3" creationId="{00000000-0000-0000-0000-000000000000}"/>
          </ac:spMkLst>
        </pc:spChg>
        <pc:spChg chg="mod">
          <ac:chgData name="Aceves,Benigno" userId="6c94c452-0dbd-4410-b589-1232fec7225f" providerId="ADAL" clId="{6752053F-320D-4004-98C2-42B09E5C9FDD}" dt="2023-04-04T20:47:18.478" v="64" actId="27636"/>
          <ac:spMkLst>
            <pc:docMk/>
            <pc:sldMk cId="1866241699" sldId="325"/>
            <ac:spMk id="4" creationId="{1409F90D-11D0-460F-917B-130DCF817534}"/>
          </ac:spMkLst>
        </pc:spChg>
      </pc:sldChg>
      <pc:sldChg chg="modSp mod modNotesTx">
        <pc:chgData name="Aceves,Benigno" userId="6c94c452-0dbd-4410-b589-1232fec7225f" providerId="ADAL" clId="{6752053F-320D-4004-98C2-42B09E5C9FDD}" dt="2023-04-25T19:45:37.824" v="1406" actId="113"/>
        <pc:sldMkLst>
          <pc:docMk/>
          <pc:sldMk cId="2300796535" sldId="326"/>
        </pc:sldMkLst>
        <pc:spChg chg="mod">
          <ac:chgData name="Aceves,Benigno" userId="6c94c452-0dbd-4410-b589-1232fec7225f" providerId="ADAL" clId="{6752053F-320D-4004-98C2-42B09E5C9FDD}" dt="2023-04-05T11:54:44.242" v="245" actId="1076"/>
          <ac:spMkLst>
            <pc:docMk/>
            <pc:sldMk cId="2300796535" sldId="326"/>
            <ac:spMk id="2" creationId="{00000000-0000-0000-0000-000000000000}"/>
          </ac:spMkLst>
        </pc:spChg>
        <pc:spChg chg="mod">
          <ac:chgData name="Aceves,Benigno" userId="6c94c452-0dbd-4410-b589-1232fec7225f" providerId="ADAL" clId="{6752053F-320D-4004-98C2-42B09E5C9FDD}" dt="2023-04-05T11:54:39.850" v="244" actId="1076"/>
          <ac:spMkLst>
            <pc:docMk/>
            <pc:sldMk cId="2300796535" sldId="326"/>
            <ac:spMk id="3" creationId="{00000000-0000-0000-0000-000000000000}"/>
          </ac:spMkLst>
        </pc:spChg>
        <pc:spChg chg="mod">
          <ac:chgData name="Aceves,Benigno" userId="6c94c452-0dbd-4410-b589-1232fec7225f" providerId="ADAL" clId="{6752053F-320D-4004-98C2-42B09E5C9FDD}" dt="2023-04-05T11:50:41.082" v="170" actId="14100"/>
          <ac:spMkLst>
            <pc:docMk/>
            <pc:sldMk cId="2300796535" sldId="326"/>
            <ac:spMk id="4" creationId="{768BC4AC-CFFF-449C-9D1F-2299B3BF17A6}"/>
          </ac:spMkLst>
        </pc:spChg>
      </pc:sldChg>
      <pc:sldChg chg="modSp mod modNotesTx">
        <pc:chgData name="Aceves,Benigno" userId="6c94c452-0dbd-4410-b589-1232fec7225f" providerId="ADAL" clId="{6752053F-320D-4004-98C2-42B09E5C9FDD}" dt="2023-04-25T19:50:48.103" v="1835" actId="20577"/>
        <pc:sldMkLst>
          <pc:docMk/>
          <pc:sldMk cId="2680506511" sldId="327"/>
        </pc:sldMkLst>
        <pc:spChg chg="mod">
          <ac:chgData name="Aceves,Benigno" userId="6c94c452-0dbd-4410-b589-1232fec7225f" providerId="ADAL" clId="{6752053F-320D-4004-98C2-42B09E5C9FDD}" dt="2023-04-05T11:52:03.124" v="186" actId="14100"/>
          <ac:spMkLst>
            <pc:docMk/>
            <pc:sldMk cId="2680506511" sldId="327"/>
            <ac:spMk id="2" creationId="{00000000-0000-0000-0000-000000000000}"/>
          </ac:spMkLst>
        </pc:spChg>
        <pc:spChg chg="mod">
          <ac:chgData name="Aceves,Benigno" userId="6c94c452-0dbd-4410-b589-1232fec7225f" providerId="ADAL" clId="{6752053F-320D-4004-98C2-42B09E5C9FDD}" dt="2023-04-05T11:56:07.554" v="276" actId="1076"/>
          <ac:spMkLst>
            <pc:docMk/>
            <pc:sldMk cId="2680506511" sldId="327"/>
            <ac:spMk id="3" creationId="{00000000-0000-0000-0000-000000000000}"/>
          </ac:spMkLst>
        </pc:spChg>
        <pc:spChg chg="mod">
          <ac:chgData name="Aceves,Benigno" userId="6c94c452-0dbd-4410-b589-1232fec7225f" providerId="ADAL" clId="{6752053F-320D-4004-98C2-42B09E5C9FDD}" dt="2023-04-05T11:51:49.530" v="183" actId="14100"/>
          <ac:spMkLst>
            <pc:docMk/>
            <pc:sldMk cId="2680506511" sldId="327"/>
            <ac:spMk id="4" creationId="{48D87CC1-AE8F-4376-8B29-F31B9487A5C0}"/>
          </ac:spMkLst>
        </pc:spChg>
      </pc:sldChg>
      <pc:sldChg chg="modSp mod modNotesTx">
        <pc:chgData name="Aceves,Benigno" userId="6c94c452-0dbd-4410-b589-1232fec7225f" providerId="ADAL" clId="{6752053F-320D-4004-98C2-42B09E5C9FDD}" dt="2023-04-25T19:46:15.946" v="1481" actId="113"/>
        <pc:sldMkLst>
          <pc:docMk/>
          <pc:sldMk cId="1079657997" sldId="328"/>
        </pc:sldMkLst>
        <pc:spChg chg="mod">
          <ac:chgData name="Aceves,Benigno" userId="6c94c452-0dbd-4410-b589-1232fec7225f" providerId="ADAL" clId="{6752053F-320D-4004-98C2-42B09E5C9FDD}" dt="2023-04-05T11:55:07.394" v="249" actId="1076"/>
          <ac:spMkLst>
            <pc:docMk/>
            <pc:sldMk cId="1079657997" sldId="328"/>
            <ac:spMk id="2" creationId="{00000000-0000-0000-0000-000000000000}"/>
          </ac:spMkLst>
        </pc:spChg>
        <pc:spChg chg="mod">
          <ac:chgData name="Aceves,Benigno" userId="6c94c452-0dbd-4410-b589-1232fec7225f" providerId="ADAL" clId="{6752053F-320D-4004-98C2-42B09E5C9FDD}" dt="2023-04-05T11:55:39.091" v="266" actId="1076"/>
          <ac:spMkLst>
            <pc:docMk/>
            <pc:sldMk cId="1079657997" sldId="328"/>
            <ac:spMk id="3" creationId="{00000000-0000-0000-0000-000000000000}"/>
          </ac:spMkLst>
        </pc:spChg>
        <pc:spChg chg="mod">
          <ac:chgData name="Aceves,Benigno" userId="6c94c452-0dbd-4410-b589-1232fec7225f" providerId="ADAL" clId="{6752053F-320D-4004-98C2-42B09E5C9FDD}" dt="2023-04-05T11:51:23.554" v="181" actId="14100"/>
          <ac:spMkLst>
            <pc:docMk/>
            <pc:sldMk cId="1079657997" sldId="328"/>
            <ac:spMk id="4" creationId="{71A05BAD-546D-4A25-9772-D1A10631D1E7}"/>
          </ac:spMkLst>
        </pc:spChg>
      </pc:sldChg>
      <pc:sldChg chg="modSp mod">
        <pc:chgData name="Aceves,Benigno" userId="6c94c452-0dbd-4410-b589-1232fec7225f" providerId="ADAL" clId="{6752053F-320D-4004-98C2-42B09E5C9FDD}" dt="2023-04-20T20:28:34.891" v="964" actId="1035"/>
        <pc:sldMkLst>
          <pc:docMk/>
          <pc:sldMk cId="1119074218" sldId="359"/>
        </pc:sldMkLst>
        <pc:spChg chg="mod">
          <ac:chgData name="Aceves,Benigno" userId="6c94c452-0dbd-4410-b589-1232fec7225f" providerId="ADAL" clId="{6752053F-320D-4004-98C2-42B09E5C9FDD}" dt="2023-04-20T20:01:16.923" v="892" actId="1035"/>
          <ac:spMkLst>
            <pc:docMk/>
            <pc:sldMk cId="1119074218" sldId="359"/>
            <ac:spMk id="2" creationId="{00000000-0000-0000-0000-000000000000}"/>
          </ac:spMkLst>
        </pc:spChg>
        <pc:graphicFrameChg chg="mod modGraphic">
          <ac:chgData name="Aceves,Benigno" userId="6c94c452-0dbd-4410-b589-1232fec7225f" providerId="ADAL" clId="{6752053F-320D-4004-98C2-42B09E5C9FDD}" dt="2023-04-20T20:28:34.891" v="964" actId="1035"/>
          <ac:graphicFrameMkLst>
            <pc:docMk/>
            <pc:sldMk cId="1119074218" sldId="359"/>
            <ac:graphicFrameMk id="5" creationId="{00000000-0000-0000-0000-000000000000}"/>
          </ac:graphicFrameMkLst>
        </pc:graphicFrameChg>
      </pc:sldChg>
      <pc:sldChg chg="modSp mod modNotesTx">
        <pc:chgData name="Aceves,Benigno" userId="6c94c452-0dbd-4410-b589-1232fec7225f" providerId="ADAL" clId="{6752053F-320D-4004-98C2-42B09E5C9FDD}" dt="2023-04-25T19:44:18.594" v="1386" actId="113"/>
        <pc:sldMkLst>
          <pc:docMk/>
          <pc:sldMk cId="474436576" sldId="362"/>
        </pc:sldMkLst>
        <pc:spChg chg="mod">
          <ac:chgData name="Aceves,Benigno" userId="6c94c452-0dbd-4410-b589-1232fec7225f" providerId="ADAL" clId="{6752053F-320D-4004-98C2-42B09E5C9FDD}" dt="2023-04-05T11:50:17.058" v="153" actId="14100"/>
          <ac:spMkLst>
            <pc:docMk/>
            <pc:sldMk cId="474436576" sldId="362"/>
            <ac:spMk id="2" creationId="{00000000-0000-0000-0000-000000000000}"/>
          </ac:spMkLst>
        </pc:spChg>
        <pc:spChg chg="mod">
          <ac:chgData name="Aceves,Benigno" userId="6c94c452-0dbd-4410-b589-1232fec7225f" providerId="ADAL" clId="{6752053F-320D-4004-98C2-42B09E5C9FDD}" dt="2023-04-05T11:54:06.346" v="230" actId="1076"/>
          <ac:spMkLst>
            <pc:docMk/>
            <pc:sldMk cId="474436576" sldId="362"/>
            <ac:spMk id="3" creationId="{00000000-0000-0000-0000-000000000000}"/>
          </ac:spMkLst>
        </pc:spChg>
        <pc:spChg chg="mod">
          <ac:chgData name="Aceves,Benigno" userId="6c94c452-0dbd-4410-b589-1232fec7225f" providerId="ADAL" clId="{6752053F-320D-4004-98C2-42B09E5C9FDD}" dt="2023-04-04T20:47:24.372" v="65" actId="20577"/>
          <ac:spMkLst>
            <pc:docMk/>
            <pc:sldMk cId="474436576" sldId="362"/>
            <ac:spMk id="4" creationId="{6ABB9F78-3BC1-4364-A370-803A96609E1D}"/>
          </ac:spMkLst>
        </pc:spChg>
      </pc:sldChg>
      <pc:sldChg chg="modSp mod">
        <pc:chgData name="Aceves,Benigno" userId="6c94c452-0dbd-4410-b589-1232fec7225f" providerId="ADAL" clId="{6752053F-320D-4004-98C2-42B09E5C9FDD}" dt="2023-04-25T19:41:12.270" v="1014" actId="14100"/>
        <pc:sldMkLst>
          <pc:docMk/>
          <pc:sldMk cId="4027065799" sldId="370"/>
        </pc:sldMkLst>
        <pc:spChg chg="mod">
          <ac:chgData name="Aceves,Benigno" userId="6c94c452-0dbd-4410-b589-1232fec7225f" providerId="ADAL" clId="{6752053F-320D-4004-98C2-42B09E5C9FDD}" dt="2023-04-25T19:41:12.270" v="1014" actId="14100"/>
          <ac:spMkLst>
            <pc:docMk/>
            <pc:sldMk cId="4027065799" sldId="370"/>
            <ac:spMk id="3" creationId="{762E3E40-730B-49BA-B01D-215D0AFCA781}"/>
          </ac:spMkLst>
        </pc:spChg>
      </pc:sldChg>
      <pc:sldChg chg="del">
        <pc:chgData name="Aceves,Benigno" userId="6c94c452-0dbd-4410-b589-1232fec7225f" providerId="ADAL" clId="{6752053F-320D-4004-98C2-42B09E5C9FDD}" dt="2023-04-20T16:13:07.384" v="495" actId="47"/>
        <pc:sldMkLst>
          <pc:docMk/>
          <pc:sldMk cId="2705483356" sldId="371"/>
        </pc:sldMkLst>
      </pc:sldChg>
      <pc:sldChg chg="modSp mod">
        <pc:chgData name="Aceves,Benigno" userId="6c94c452-0dbd-4410-b589-1232fec7225f" providerId="ADAL" clId="{6752053F-320D-4004-98C2-42B09E5C9FDD}" dt="2023-04-20T20:15:29.397" v="926" actId="20577"/>
        <pc:sldMkLst>
          <pc:docMk/>
          <pc:sldMk cId="3628426862" sldId="372"/>
        </pc:sldMkLst>
        <pc:spChg chg="mod">
          <ac:chgData name="Aceves,Benigno" userId="6c94c452-0dbd-4410-b589-1232fec7225f" providerId="ADAL" clId="{6752053F-320D-4004-98C2-42B09E5C9FDD}" dt="2023-04-20T20:15:29.397" v="926" actId="20577"/>
          <ac:spMkLst>
            <pc:docMk/>
            <pc:sldMk cId="3628426862" sldId="372"/>
            <ac:spMk id="2" creationId="{12BE1303-C4E4-4C46-BD60-11BC3E70BBE4}"/>
          </ac:spMkLst>
        </pc:spChg>
      </pc:sldChg>
      <pc:sldChg chg="modSp mod">
        <pc:chgData name="Aceves,Benigno" userId="6c94c452-0dbd-4410-b589-1232fec7225f" providerId="ADAL" clId="{6752053F-320D-4004-98C2-42B09E5C9FDD}" dt="2023-04-05T11:41:50.582" v="99" actId="255"/>
        <pc:sldMkLst>
          <pc:docMk/>
          <pc:sldMk cId="805384730" sldId="375"/>
        </pc:sldMkLst>
        <pc:spChg chg="mod">
          <ac:chgData name="Aceves,Benigno" userId="6c94c452-0dbd-4410-b589-1232fec7225f" providerId="ADAL" clId="{6752053F-320D-4004-98C2-42B09E5C9FDD}" dt="2023-04-05T11:41:50.582" v="99" actId="255"/>
          <ac:spMkLst>
            <pc:docMk/>
            <pc:sldMk cId="805384730" sldId="375"/>
            <ac:spMk id="2" creationId="{AB03E333-BCE2-4800-9072-69520F5783EB}"/>
          </ac:spMkLst>
        </pc:spChg>
      </pc:sldChg>
      <pc:sldChg chg="delSp modSp del mod modNotesTx">
        <pc:chgData name="Aceves,Benigno" userId="6c94c452-0dbd-4410-b589-1232fec7225f" providerId="ADAL" clId="{6752053F-320D-4004-98C2-42B09E5C9FDD}" dt="2023-04-20T16:29:45.838" v="598" actId="47"/>
        <pc:sldMkLst>
          <pc:docMk/>
          <pc:sldMk cId="758528466" sldId="378"/>
        </pc:sldMkLst>
        <pc:spChg chg="mod">
          <ac:chgData name="Aceves,Benigno" userId="6c94c452-0dbd-4410-b589-1232fec7225f" providerId="ADAL" clId="{6752053F-320D-4004-98C2-42B09E5C9FDD}" dt="2023-04-20T16:27:42.387" v="562" actId="20577"/>
          <ac:spMkLst>
            <pc:docMk/>
            <pc:sldMk cId="758528466" sldId="378"/>
            <ac:spMk id="3" creationId="{2214DDCD-D982-D358-9BFE-BF92BFF39CE9}"/>
          </ac:spMkLst>
        </pc:spChg>
        <pc:spChg chg="del">
          <ac:chgData name="Aceves,Benigno" userId="6c94c452-0dbd-4410-b589-1232fec7225f" providerId="ADAL" clId="{6752053F-320D-4004-98C2-42B09E5C9FDD}" dt="2023-04-20T16:28:57.283" v="597" actId="478"/>
          <ac:spMkLst>
            <pc:docMk/>
            <pc:sldMk cId="758528466" sldId="378"/>
            <ac:spMk id="22" creationId="{112C68E1-775E-449B-9EE2-C777120F32BE}"/>
          </ac:spMkLst>
        </pc:spChg>
      </pc:sldChg>
      <pc:sldChg chg="modSp mod">
        <pc:chgData name="Aceves,Benigno" userId="6c94c452-0dbd-4410-b589-1232fec7225f" providerId="ADAL" clId="{6752053F-320D-4004-98C2-42B09E5C9FDD}" dt="2023-04-20T16:32:17.983" v="609" actId="207"/>
        <pc:sldMkLst>
          <pc:docMk/>
          <pc:sldMk cId="917805815" sldId="379"/>
        </pc:sldMkLst>
        <pc:spChg chg="mod">
          <ac:chgData name="Aceves,Benigno" userId="6c94c452-0dbd-4410-b589-1232fec7225f" providerId="ADAL" clId="{6752053F-320D-4004-98C2-42B09E5C9FDD}" dt="2023-04-05T11:47:44.115" v="128" actId="1076"/>
          <ac:spMkLst>
            <pc:docMk/>
            <pc:sldMk cId="917805815" sldId="379"/>
            <ac:spMk id="2" creationId="{00000000-0000-0000-0000-000000000000}"/>
          </ac:spMkLst>
        </pc:spChg>
        <pc:graphicFrameChg chg="modGraphic">
          <ac:chgData name="Aceves,Benigno" userId="6c94c452-0dbd-4410-b589-1232fec7225f" providerId="ADAL" clId="{6752053F-320D-4004-98C2-42B09E5C9FDD}" dt="2023-04-20T16:32:17.983" v="609" actId="207"/>
          <ac:graphicFrameMkLst>
            <pc:docMk/>
            <pc:sldMk cId="917805815" sldId="379"/>
            <ac:graphicFrameMk id="5" creationId="{00000000-0000-0000-0000-000000000000}"/>
          </ac:graphicFrameMkLst>
        </pc:graphicFrameChg>
      </pc:sldChg>
      <pc:sldChg chg="modSp mod">
        <pc:chgData name="Aceves,Benigno" userId="6c94c452-0dbd-4410-b589-1232fec7225f" providerId="ADAL" clId="{6752053F-320D-4004-98C2-42B09E5C9FDD}" dt="2023-04-24T19:17:51.576" v="974" actId="20577"/>
        <pc:sldMkLst>
          <pc:docMk/>
          <pc:sldMk cId="3339246558" sldId="380"/>
        </pc:sldMkLst>
        <pc:spChg chg="mod">
          <ac:chgData name="Aceves,Benigno" userId="6c94c452-0dbd-4410-b589-1232fec7225f" providerId="ADAL" clId="{6752053F-320D-4004-98C2-42B09E5C9FDD}" dt="2023-04-20T20:00:48.356" v="848" actId="1037"/>
          <ac:spMkLst>
            <pc:docMk/>
            <pc:sldMk cId="3339246558" sldId="380"/>
            <ac:spMk id="2" creationId="{00000000-0000-0000-0000-000000000000}"/>
          </ac:spMkLst>
        </pc:spChg>
        <pc:graphicFrameChg chg="modGraphic">
          <ac:chgData name="Aceves,Benigno" userId="6c94c452-0dbd-4410-b589-1232fec7225f" providerId="ADAL" clId="{6752053F-320D-4004-98C2-42B09E5C9FDD}" dt="2023-04-24T19:17:51.576" v="974" actId="20577"/>
          <ac:graphicFrameMkLst>
            <pc:docMk/>
            <pc:sldMk cId="3339246558" sldId="380"/>
            <ac:graphicFrameMk id="5" creationId="{00000000-0000-0000-0000-000000000000}"/>
          </ac:graphicFrameMkLst>
        </pc:graphicFrameChg>
      </pc:sldChg>
      <pc:sldChg chg="modSp mod">
        <pc:chgData name="Aceves,Benigno" userId="6c94c452-0dbd-4410-b589-1232fec7225f" providerId="ADAL" clId="{6752053F-320D-4004-98C2-42B09E5C9FDD}" dt="2023-04-20T16:14:35.787" v="506" actId="14100"/>
        <pc:sldMkLst>
          <pc:docMk/>
          <pc:sldMk cId="3872210828" sldId="386"/>
        </pc:sldMkLst>
        <pc:spChg chg="mod">
          <ac:chgData name="Aceves,Benigno" userId="6c94c452-0dbd-4410-b589-1232fec7225f" providerId="ADAL" clId="{6752053F-320D-4004-98C2-42B09E5C9FDD}" dt="2023-04-05T11:43:36.611" v="104" actId="1076"/>
          <ac:spMkLst>
            <pc:docMk/>
            <pc:sldMk cId="3872210828" sldId="386"/>
            <ac:spMk id="2" creationId="{02106444-68CE-93D6-1F42-77966974C0ED}"/>
          </ac:spMkLst>
        </pc:spChg>
        <pc:spChg chg="mod">
          <ac:chgData name="Aceves,Benigno" userId="6c94c452-0dbd-4410-b589-1232fec7225f" providerId="ADAL" clId="{6752053F-320D-4004-98C2-42B09E5C9FDD}" dt="2023-04-20T16:14:35.787" v="506" actId="14100"/>
          <ac:spMkLst>
            <pc:docMk/>
            <pc:sldMk cId="3872210828" sldId="386"/>
            <ac:spMk id="3" creationId="{8C77A2B2-7A92-33B6-BB1F-ED22A8FF2F7A}"/>
          </ac:spMkLst>
        </pc:spChg>
      </pc:sldChg>
      <pc:sldChg chg="modSp mod">
        <pc:chgData name="Aceves,Benigno" userId="6c94c452-0dbd-4410-b589-1232fec7225f" providerId="ADAL" clId="{6752053F-320D-4004-98C2-42B09E5C9FDD}" dt="2023-04-05T11:42:46.155" v="101" actId="1076"/>
        <pc:sldMkLst>
          <pc:docMk/>
          <pc:sldMk cId="2320412619" sldId="387"/>
        </pc:sldMkLst>
        <pc:spChg chg="mod">
          <ac:chgData name="Aceves,Benigno" userId="6c94c452-0dbd-4410-b589-1232fec7225f" providerId="ADAL" clId="{6752053F-320D-4004-98C2-42B09E5C9FDD}" dt="2023-04-05T11:42:46.155" v="101" actId="1076"/>
          <ac:spMkLst>
            <pc:docMk/>
            <pc:sldMk cId="2320412619" sldId="387"/>
            <ac:spMk id="2" creationId="{9D7F2810-69AE-A9A1-DA50-779FE1AD5243}"/>
          </ac:spMkLst>
        </pc:spChg>
      </pc:sldChg>
      <pc:sldChg chg="modSp mod">
        <pc:chgData name="Aceves,Benigno" userId="6c94c452-0dbd-4410-b589-1232fec7225f" providerId="ADAL" clId="{6752053F-320D-4004-98C2-42B09E5C9FDD}" dt="2023-04-20T20:10:25.068" v="919" actId="14100"/>
        <pc:sldMkLst>
          <pc:docMk/>
          <pc:sldMk cId="3391423013" sldId="389"/>
        </pc:sldMkLst>
        <pc:spChg chg="mod">
          <ac:chgData name="Aceves,Benigno" userId="6c94c452-0dbd-4410-b589-1232fec7225f" providerId="ADAL" clId="{6752053F-320D-4004-98C2-42B09E5C9FDD}" dt="2023-04-20T20:10:25.068" v="919" actId="14100"/>
          <ac:spMkLst>
            <pc:docMk/>
            <pc:sldMk cId="3391423013" sldId="389"/>
            <ac:spMk id="2" creationId="{00000000-0000-0000-0000-000000000000}"/>
          </ac:spMkLst>
        </pc:spChg>
      </pc:sldChg>
      <pc:sldChg chg="modSp mod">
        <pc:chgData name="Aceves,Benigno" userId="6c94c452-0dbd-4410-b589-1232fec7225f" providerId="ADAL" clId="{6752053F-320D-4004-98C2-42B09E5C9FDD}" dt="2023-04-20T20:04:33.595" v="918" actId="122"/>
        <pc:sldMkLst>
          <pc:docMk/>
          <pc:sldMk cId="1071260072" sldId="391"/>
        </pc:sldMkLst>
        <pc:spChg chg="mod">
          <ac:chgData name="Aceves,Benigno" userId="6c94c452-0dbd-4410-b589-1232fec7225f" providerId="ADAL" clId="{6752053F-320D-4004-98C2-42B09E5C9FDD}" dt="2023-04-20T20:01:45.266" v="913" actId="1076"/>
          <ac:spMkLst>
            <pc:docMk/>
            <pc:sldMk cId="1071260072" sldId="391"/>
            <ac:spMk id="4" creationId="{E2F551C7-9FAF-4CD4-196A-A8290CEEDA6A}"/>
          </ac:spMkLst>
        </pc:spChg>
        <pc:spChg chg="mod">
          <ac:chgData name="Aceves,Benigno" userId="6c94c452-0dbd-4410-b589-1232fec7225f" providerId="ADAL" clId="{6752053F-320D-4004-98C2-42B09E5C9FDD}" dt="2023-04-20T20:04:33.595" v="918" actId="122"/>
          <ac:spMkLst>
            <pc:docMk/>
            <pc:sldMk cId="1071260072" sldId="391"/>
            <ac:spMk id="5" creationId="{385581A9-4FF9-0D36-4A9A-F7A13B2714BD}"/>
          </ac:spMkLst>
        </pc:spChg>
        <pc:spChg chg="mod">
          <ac:chgData name="Aceves,Benigno" userId="6c94c452-0dbd-4410-b589-1232fec7225f" providerId="ADAL" clId="{6752053F-320D-4004-98C2-42B09E5C9FDD}" dt="2023-04-20T20:04:31.383" v="917" actId="122"/>
          <ac:spMkLst>
            <pc:docMk/>
            <pc:sldMk cId="1071260072" sldId="391"/>
            <ac:spMk id="9" creationId="{4AF0AC9A-F06F-D5C9-89DD-29B4B092C7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dirty="0"/>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dirty="0"/>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1DF242-F160-4FBE-B3F3-A461A56E8F24}" type="slidenum">
              <a:rPr lang="en-US" smtClean="0"/>
              <a:pPr/>
              <a:t>24</a:t>
            </a:fld>
            <a:endParaRPr lang="en-US" dirty="0"/>
          </a:p>
        </p:txBody>
      </p:sp>
    </p:spTree>
    <p:extLst>
      <p:ext uri="{BB962C8B-B14F-4D97-AF65-F5344CB8AC3E}">
        <p14:creationId xmlns:p14="http://schemas.microsoft.com/office/powerpoint/2010/main" val="336188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61DF242-F160-4FBE-B3F3-A461A56E8F24}"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61DF242-F160-4FBE-B3F3-A461A56E8F24}" type="slidenum">
              <a:rPr lang="en-US" smtClean="0"/>
              <a:pPr/>
              <a:t>26</a:t>
            </a:fld>
            <a:endParaRPr lang="en-US" dirty="0"/>
          </a:p>
        </p:txBody>
      </p:sp>
    </p:spTree>
    <p:extLst>
      <p:ext uri="{BB962C8B-B14F-4D97-AF65-F5344CB8AC3E}">
        <p14:creationId xmlns:p14="http://schemas.microsoft.com/office/powerpoint/2010/main" val="31815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DF242-F160-4FBE-B3F3-A461A56E8F24}"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1598080-112C-4CC6-85B9-BA74A2949AB3}" type="slidenum">
              <a:rPr lang="en-US" smtClean="0"/>
              <a:t>28</a:t>
            </a:fld>
            <a:endParaRPr lang="en-US" dirty="0"/>
          </a:p>
        </p:txBody>
      </p:sp>
    </p:spTree>
    <p:extLst>
      <p:ext uri="{BB962C8B-B14F-4D97-AF65-F5344CB8AC3E}">
        <p14:creationId xmlns:p14="http://schemas.microsoft.com/office/powerpoint/2010/main" val="268289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C. </a:t>
            </a:r>
          </a:p>
        </p:txBody>
      </p:sp>
      <p:sp>
        <p:nvSpPr>
          <p:cNvPr id="4" name="Slide Number Placeholder 3"/>
          <p:cNvSpPr>
            <a:spLocks noGrp="1"/>
          </p:cNvSpPr>
          <p:nvPr>
            <p:ph type="sldNum" sz="quarter" idx="10"/>
          </p:nvPr>
        </p:nvSpPr>
        <p:spPr/>
        <p:txBody>
          <a:bodyPr/>
          <a:lstStyle/>
          <a:p>
            <a:fld id="{51598080-112C-4CC6-85B9-BA74A2949AB3}" type="slidenum">
              <a:rPr lang="en-US" smtClean="0"/>
              <a:t>29</a:t>
            </a:fld>
            <a:endParaRPr lang="en-US" dirty="0"/>
          </a:p>
        </p:txBody>
      </p:sp>
    </p:spTree>
    <p:extLst>
      <p:ext uri="{BB962C8B-B14F-4D97-AF65-F5344CB8AC3E}">
        <p14:creationId xmlns:p14="http://schemas.microsoft.com/office/powerpoint/2010/main" val="79943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C. If it’s going to be a quick conversation, simply ask the question. If it’s going to be a long discussion, it’s best to find a seat.</a:t>
            </a:r>
          </a:p>
        </p:txBody>
      </p:sp>
      <p:sp>
        <p:nvSpPr>
          <p:cNvPr id="4" name="Slide Number Placeholder 3"/>
          <p:cNvSpPr>
            <a:spLocks noGrp="1"/>
          </p:cNvSpPr>
          <p:nvPr>
            <p:ph type="sldNum" sz="quarter" idx="10"/>
          </p:nvPr>
        </p:nvSpPr>
        <p:spPr/>
        <p:txBody>
          <a:bodyPr/>
          <a:lstStyle/>
          <a:p>
            <a:fld id="{51598080-112C-4CC6-85B9-BA74A2949AB3}" type="slidenum">
              <a:rPr lang="en-US" smtClean="0"/>
              <a:t>30</a:t>
            </a:fld>
            <a:endParaRPr lang="en-US" dirty="0"/>
          </a:p>
        </p:txBody>
      </p:sp>
    </p:spTree>
    <p:extLst>
      <p:ext uri="{BB962C8B-B14F-4D97-AF65-F5344CB8AC3E}">
        <p14:creationId xmlns:p14="http://schemas.microsoft.com/office/powerpoint/2010/main" val="381304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B.</a:t>
            </a:r>
          </a:p>
        </p:txBody>
      </p:sp>
      <p:sp>
        <p:nvSpPr>
          <p:cNvPr id="4" name="Slide Number Placeholder 3"/>
          <p:cNvSpPr>
            <a:spLocks noGrp="1"/>
          </p:cNvSpPr>
          <p:nvPr>
            <p:ph type="sldNum" sz="quarter" idx="10"/>
          </p:nvPr>
        </p:nvSpPr>
        <p:spPr/>
        <p:txBody>
          <a:bodyPr/>
          <a:lstStyle/>
          <a:p>
            <a:fld id="{51598080-112C-4CC6-85B9-BA74A2949AB3}" type="slidenum">
              <a:rPr lang="en-US" smtClean="0"/>
              <a:t>31</a:t>
            </a:fld>
            <a:endParaRPr lang="en-US" dirty="0"/>
          </a:p>
        </p:txBody>
      </p:sp>
    </p:spTree>
    <p:extLst>
      <p:ext uri="{BB962C8B-B14F-4D97-AF65-F5344CB8AC3E}">
        <p14:creationId xmlns:p14="http://schemas.microsoft.com/office/powerpoint/2010/main" val="2682893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C.</a:t>
            </a:r>
          </a:p>
        </p:txBody>
      </p:sp>
      <p:sp>
        <p:nvSpPr>
          <p:cNvPr id="4" name="Slide Number Placeholder 3"/>
          <p:cNvSpPr>
            <a:spLocks noGrp="1"/>
          </p:cNvSpPr>
          <p:nvPr>
            <p:ph type="sldNum" sz="quarter" idx="10"/>
          </p:nvPr>
        </p:nvSpPr>
        <p:spPr/>
        <p:txBody>
          <a:bodyPr/>
          <a:lstStyle/>
          <a:p>
            <a:fld id="{51598080-112C-4CC6-85B9-BA74A2949AB3}" type="slidenum">
              <a:rPr lang="en-US" smtClean="0"/>
              <a:t>32</a:t>
            </a:fld>
            <a:endParaRPr lang="en-US" dirty="0"/>
          </a:p>
        </p:txBody>
      </p:sp>
    </p:spTree>
    <p:extLst>
      <p:ext uri="{BB962C8B-B14F-4D97-AF65-F5344CB8AC3E}">
        <p14:creationId xmlns:p14="http://schemas.microsoft.com/office/powerpoint/2010/main" val="2682893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C. And if they need assistance, you can provide Sighted Guide.</a:t>
            </a:r>
          </a:p>
        </p:txBody>
      </p:sp>
      <p:sp>
        <p:nvSpPr>
          <p:cNvPr id="4" name="Slide Number Placeholder 3"/>
          <p:cNvSpPr>
            <a:spLocks noGrp="1"/>
          </p:cNvSpPr>
          <p:nvPr>
            <p:ph type="sldNum" sz="quarter" idx="10"/>
          </p:nvPr>
        </p:nvSpPr>
        <p:spPr/>
        <p:txBody>
          <a:bodyPr/>
          <a:lstStyle/>
          <a:p>
            <a:fld id="{51598080-112C-4CC6-85B9-BA74A2949AB3}" type="slidenum">
              <a:rPr lang="en-US" smtClean="0"/>
              <a:t>33</a:t>
            </a:fld>
            <a:endParaRPr lang="en-US" dirty="0"/>
          </a:p>
        </p:txBody>
      </p:sp>
    </p:spTree>
    <p:extLst>
      <p:ext uri="{BB962C8B-B14F-4D97-AF65-F5344CB8AC3E}">
        <p14:creationId xmlns:p14="http://schemas.microsoft.com/office/powerpoint/2010/main" val="268289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1" dirty="0"/>
          </a:p>
        </p:txBody>
      </p:sp>
      <p:sp>
        <p:nvSpPr>
          <p:cNvPr id="4" name="Slide Number Placeholder 3"/>
          <p:cNvSpPr>
            <a:spLocks noGrp="1"/>
          </p:cNvSpPr>
          <p:nvPr>
            <p:ph type="sldNum" sz="quarter" idx="5"/>
          </p:nvPr>
        </p:nvSpPr>
        <p:spPr/>
        <p:txBody>
          <a:bodyPr/>
          <a:lstStyle/>
          <a:p>
            <a:fld id="{72CFC57D-BE27-4F49-A912-BDAE8038FA47}" type="slidenum">
              <a:rPr lang="en-US" smtClean="0"/>
              <a:t>4</a:t>
            </a:fld>
            <a:endParaRPr lang="en-US" dirty="0"/>
          </a:p>
        </p:txBody>
      </p:sp>
    </p:spTree>
    <p:extLst>
      <p:ext uri="{BB962C8B-B14F-4D97-AF65-F5344CB8AC3E}">
        <p14:creationId xmlns:p14="http://schemas.microsoft.com/office/powerpoint/2010/main" val="172440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Answer is B. Do not focus on the disability, but focus on the applicant’s qualifications and needs of the company. At times our own unintentional biases and misconceptions may pose as a barrier.  Partner with agencies like VR to create </a:t>
            </a:r>
            <a:r>
              <a:rPr lang="en-US" b="0"/>
              <a:t>a pipeline of talent. </a:t>
            </a:r>
            <a:endParaRPr lang="en-US" b="0" dirty="0"/>
          </a:p>
        </p:txBody>
      </p:sp>
      <p:sp>
        <p:nvSpPr>
          <p:cNvPr id="4" name="Slide Number Placeholder 3"/>
          <p:cNvSpPr>
            <a:spLocks noGrp="1"/>
          </p:cNvSpPr>
          <p:nvPr>
            <p:ph type="sldNum" sz="quarter" idx="10"/>
          </p:nvPr>
        </p:nvSpPr>
        <p:spPr/>
        <p:txBody>
          <a:bodyPr/>
          <a:lstStyle/>
          <a:p>
            <a:fld id="{51598080-112C-4CC6-85B9-BA74A2949AB3}" type="slidenum">
              <a:rPr lang="en-US" smtClean="0"/>
              <a:t>34</a:t>
            </a:fld>
            <a:endParaRPr lang="en-US" dirty="0"/>
          </a:p>
        </p:txBody>
      </p:sp>
    </p:spTree>
    <p:extLst>
      <p:ext uri="{BB962C8B-B14F-4D97-AF65-F5344CB8AC3E}">
        <p14:creationId xmlns:p14="http://schemas.microsoft.com/office/powerpoint/2010/main" val="268289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1"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61DF242-F160-4FBE-B3F3-A461A56E8F24}" type="slidenum">
              <a:rPr lang="en-US" smtClean="0"/>
              <a:pPr/>
              <a:t>35</a:t>
            </a:fld>
            <a:endParaRPr lang="en-US" dirty="0"/>
          </a:p>
        </p:txBody>
      </p:sp>
    </p:spTree>
    <p:extLst>
      <p:ext uri="{BB962C8B-B14F-4D97-AF65-F5344CB8AC3E}">
        <p14:creationId xmlns:p14="http://schemas.microsoft.com/office/powerpoint/2010/main" val="60977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36</a:t>
            </a:fld>
            <a:endParaRPr lang="en-US" dirty="0"/>
          </a:p>
        </p:txBody>
      </p:sp>
    </p:spTree>
    <p:extLst>
      <p:ext uri="{BB962C8B-B14F-4D97-AF65-F5344CB8AC3E}">
        <p14:creationId xmlns:p14="http://schemas.microsoft.com/office/powerpoint/2010/main" val="290906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37</a:t>
            </a:fld>
            <a:endParaRPr lang="en-US" dirty="0"/>
          </a:p>
        </p:txBody>
      </p:sp>
    </p:spTree>
    <p:extLst>
      <p:ext uri="{BB962C8B-B14F-4D97-AF65-F5344CB8AC3E}">
        <p14:creationId xmlns:p14="http://schemas.microsoft.com/office/powerpoint/2010/main" val="401739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1598080-112C-4CC6-85B9-BA74A2949AB3}" type="slidenum">
              <a:rPr lang="en-US" smtClean="0"/>
              <a:t>5</a:t>
            </a:fld>
            <a:endParaRPr lang="en-US" dirty="0"/>
          </a:p>
        </p:txBody>
      </p:sp>
    </p:spTree>
    <p:extLst>
      <p:ext uri="{BB962C8B-B14F-4D97-AF65-F5344CB8AC3E}">
        <p14:creationId xmlns:p14="http://schemas.microsoft.com/office/powerpoint/2010/main" val="124798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0F5B3-FDFF-421F-82D3-6C755684EC71}" type="slidenum">
              <a:rPr lang="en-US" smtClean="0"/>
              <a:t>11</a:t>
            </a:fld>
            <a:endParaRPr lang="en-US" dirty="0"/>
          </a:p>
        </p:txBody>
      </p:sp>
    </p:spTree>
    <p:extLst>
      <p:ext uri="{BB962C8B-B14F-4D97-AF65-F5344CB8AC3E}">
        <p14:creationId xmlns:p14="http://schemas.microsoft.com/office/powerpoint/2010/main" val="63958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0F5B3-FDFF-421F-82D3-6C755684EC71}" type="slidenum">
              <a:rPr lang="en-US" smtClean="0"/>
              <a:t>12</a:t>
            </a:fld>
            <a:endParaRPr lang="en-US" dirty="0"/>
          </a:p>
        </p:txBody>
      </p:sp>
    </p:spTree>
    <p:extLst>
      <p:ext uri="{BB962C8B-B14F-4D97-AF65-F5344CB8AC3E}">
        <p14:creationId xmlns:p14="http://schemas.microsoft.com/office/powerpoint/2010/main" val="118016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2CFC57D-BE27-4F49-A912-BDAE8038FA47}" type="slidenum">
              <a:rPr lang="en-US" smtClean="0"/>
              <a:t>18</a:t>
            </a:fld>
            <a:endParaRPr lang="en-US" dirty="0"/>
          </a:p>
        </p:txBody>
      </p:sp>
    </p:spTree>
    <p:extLst>
      <p:ext uri="{BB962C8B-B14F-4D97-AF65-F5344CB8AC3E}">
        <p14:creationId xmlns:p14="http://schemas.microsoft.com/office/powerpoint/2010/main" val="200681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1598080-112C-4CC6-85B9-BA74A2949AB3}" type="slidenum">
              <a:rPr lang="en-US" smtClean="0"/>
              <a:t>19</a:t>
            </a:fld>
            <a:endParaRPr lang="en-US" dirty="0"/>
          </a:p>
        </p:txBody>
      </p:sp>
    </p:spTree>
    <p:extLst>
      <p:ext uri="{BB962C8B-B14F-4D97-AF65-F5344CB8AC3E}">
        <p14:creationId xmlns:p14="http://schemas.microsoft.com/office/powerpoint/2010/main" val="10899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FA3D255-9A12-4D54-8DF4-977EDBB0C9F5}" type="slidenum">
              <a:rPr lang="en-US" smtClean="0"/>
              <a:t>20</a:t>
            </a:fld>
            <a:endParaRPr lang="en-US" dirty="0"/>
          </a:p>
        </p:txBody>
      </p:sp>
    </p:spTree>
    <p:extLst>
      <p:ext uri="{BB962C8B-B14F-4D97-AF65-F5344CB8AC3E}">
        <p14:creationId xmlns:p14="http://schemas.microsoft.com/office/powerpoint/2010/main" val="67753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1"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61DF242-F160-4FBE-B3F3-A461A56E8F24}" type="slidenum">
              <a:rPr lang="en-US" smtClean="0"/>
              <a:pPr/>
              <a:t>21</a:t>
            </a:fld>
            <a:endParaRPr lang="en-US" dirty="0"/>
          </a:p>
        </p:txBody>
      </p:sp>
    </p:spTree>
    <p:extLst>
      <p:ext uri="{BB962C8B-B14F-4D97-AF65-F5344CB8AC3E}">
        <p14:creationId xmlns:p14="http://schemas.microsoft.com/office/powerpoint/2010/main" val="2599819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4/25/2023</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7629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4/25/2023</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dirty="0"/>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eoc.gov/laws/statutes/adaaa.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48507" y="2857457"/>
            <a:ext cx="8160795" cy="1117687"/>
          </a:xfrm>
        </p:spPr>
        <p:txBody>
          <a:bodyPr/>
          <a:lstStyle/>
          <a:p>
            <a:pPr algn="ctr"/>
            <a:r>
              <a:rPr lang="en-US" sz="4000" dirty="0"/>
              <a:t>Disability Awareness Training</a:t>
            </a:r>
            <a:br>
              <a:rPr lang="en-US" sz="4000" dirty="0"/>
            </a:br>
            <a:r>
              <a:rPr lang="en-US" sz="3500" dirty="0"/>
              <a:t>Summer Earn and Learn (SEAL)</a:t>
            </a:r>
          </a:p>
        </p:txBody>
      </p:sp>
      <p:sp>
        <p:nvSpPr>
          <p:cNvPr id="8" name="Subtitle 7"/>
          <p:cNvSpPr>
            <a:spLocks noGrp="1"/>
          </p:cNvSpPr>
          <p:nvPr>
            <p:ph type="subTitle" idx="1"/>
          </p:nvPr>
        </p:nvSpPr>
        <p:spPr>
          <a:xfrm>
            <a:off x="1796527" y="4318735"/>
            <a:ext cx="6812775" cy="1117687"/>
          </a:xfrm>
        </p:spPr>
        <p:txBody>
          <a:bodyPr>
            <a:noAutofit/>
          </a:bodyPr>
          <a:lstStyle/>
          <a:p>
            <a:pPr algn="ctr"/>
            <a:r>
              <a:rPr lang="en-US" sz="2800" dirty="0"/>
              <a:t>Texas Workforce Solutions  </a:t>
            </a:r>
            <a:br>
              <a:rPr lang="en-US" sz="2800" dirty="0"/>
            </a:br>
            <a:r>
              <a:rPr lang="en-US" sz="2800" dirty="0"/>
              <a:t>Vocational Rehabilitation Services</a:t>
            </a:r>
          </a:p>
        </p:txBody>
      </p:sp>
      <p:pic>
        <p:nvPicPr>
          <p:cNvPr id="2" name="Picture 1" descr="TWS-VRS logo, color, PNG format">
            <a:extLst>
              <a:ext uri="{FF2B5EF4-FFF2-40B4-BE49-F238E27FC236}">
                <a16:creationId xmlns:a16="http://schemas.microsoft.com/office/drawing/2014/main" id="{107F943D-3B7F-21FC-43C2-7843696E21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900" y="2977023"/>
            <a:ext cx="2738659" cy="667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merican job center network logo">
            <a:extLst>
              <a:ext uri="{FF2B5EF4-FFF2-40B4-BE49-F238E27FC236}">
                <a16:creationId xmlns:a16="http://schemas.microsoft.com/office/drawing/2014/main" id="{75226D29-3D19-48C7-8D35-30B80EAED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608" y="6489995"/>
            <a:ext cx="6582249" cy="36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exas Hireability logo">
            <a:extLst>
              <a:ext uri="{FF2B5EF4-FFF2-40B4-BE49-F238E27FC236}">
                <a16:creationId xmlns:a16="http://schemas.microsoft.com/office/drawing/2014/main" id="{C3450AF4-7A5C-4737-90BB-E434D7BE3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0743" y="6019799"/>
            <a:ext cx="2002971" cy="838200"/>
          </a:xfrm>
          <a:prstGeom prst="rect">
            <a:avLst/>
          </a:prstGeom>
        </p:spPr>
      </p:pic>
    </p:spTree>
    <p:extLst>
      <p:ext uri="{BB962C8B-B14F-4D97-AF65-F5344CB8AC3E}">
        <p14:creationId xmlns:p14="http://schemas.microsoft.com/office/powerpoint/2010/main" val="3819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2810-69AE-A9A1-DA50-779FE1AD5243}"/>
              </a:ext>
            </a:extLst>
          </p:cNvPr>
          <p:cNvSpPr>
            <a:spLocks noGrp="1"/>
          </p:cNvSpPr>
          <p:nvPr>
            <p:ph type="title"/>
          </p:nvPr>
        </p:nvSpPr>
        <p:spPr>
          <a:xfrm>
            <a:off x="775452" y="831131"/>
            <a:ext cx="10094157" cy="1080938"/>
          </a:xfrm>
        </p:spPr>
        <p:txBody>
          <a:bodyPr>
            <a:normAutofit/>
          </a:bodyPr>
          <a:lstStyle/>
          <a:p>
            <a:r>
              <a:rPr lang="en-US" sz="4000" dirty="0"/>
              <a:t>Overview of SEAL</a:t>
            </a:r>
          </a:p>
        </p:txBody>
      </p:sp>
      <p:sp>
        <p:nvSpPr>
          <p:cNvPr id="3" name="Content Placeholder 2">
            <a:extLst>
              <a:ext uri="{FF2B5EF4-FFF2-40B4-BE49-F238E27FC236}">
                <a16:creationId xmlns:a16="http://schemas.microsoft.com/office/drawing/2014/main" id="{ADD28599-DCEE-08ED-9841-4D392741CF3E}"/>
              </a:ext>
            </a:extLst>
          </p:cNvPr>
          <p:cNvSpPr>
            <a:spLocks noGrp="1"/>
          </p:cNvSpPr>
          <p:nvPr>
            <p:ph idx="1"/>
          </p:nvPr>
        </p:nvSpPr>
        <p:spPr>
          <a:xfrm>
            <a:off x="857232" y="2478387"/>
            <a:ext cx="10477536" cy="3008013"/>
          </a:xfrm>
        </p:spPr>
        <p:txBody>
          <a:bodyPr>
            <a:normAutofit/>
          </a:bodyPr>
          <a:lstStyle/>
          <a:p>
            <a:r>
              <a:rPr lang="en-US" sz="3000" dirty="0">
                <a:latin typeface="Verdana" panose="020B0604030504040204" pitchFamily="34" charset="0"/>
                <a:ea typeface="Verdana" panose="020B0604030504040204" pitchFamily="34" charset="0"/>
              </a:rPr>
              <a:t>Planning, Coordination, Recruitment &amp; Registration</a:t>
            </a:r>
          </a:p>
          <a:p>
            <a:r>
              <a:rPr lang="en-US" sz="3000" dirty="0">
                <a:latin typeface="Verdana" panose="020B0604030504040204" pitchFamily="34" charset="0"/>
                <a:ea typeface="Verdana" panose="020B0604030504040204" pitchFamily="34" charset="0"/>
              </a:rPr>
              <a:t>Work Readiness Training</a:t>
            </a:r>
          </a:p>
          <a:p>
            <a:r>
              <a:rPr lang="en-US" sz="3000" dirty="0">
                <a:latin typeface="Verdana" panose="020B0604030504040204" pitchFamily="34" charset="0"/>
                <a:ea typeface="Verdana" panose="020B0604030504040204" pitchFamily="34" charset="0"/>
              </a:rPr>
              <a:t>Worksite Identification &amp; Placement</a:t>
            </a:r>
          </a:p>
          <a:p>
            <a:r>
              <a:rPr lang="en-US" sz="3000" dirty="0">
                <a:latin typeface="Verdana" panose="020B0604030504040204" pitchFamily="34" charset="0"/>
                <a:ea typeface="Verdana" panose="020B0604030504040204" pitchFamily="34" charset="0"/>
              </a:rPr>
              <a:t>Worksite Monitoring &amp; Reporting</a:t>
            </a:r>
          </a:p>
        </p:txBody>
      </p:sp>
      <p:pic>
        <p:nvPicPr>
          <p:cNvPr id="4" name="Picture 3" descr="TWS-VRS logo, color, PNG format">
            <a:extLst>
              <a:ext uri="{FF2B5EF4-FFF2-40B4-BE49-F238E27FC236}">
                <a16:creationId xmlns:a16="http://schemas.microsoft.com/office/drawing/2014/main" id="{B3A7EB16-D44D-5A23-D0DF-9163ADD24D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DA37-E472-441D-B3F1-1E7CDD945A7D}"/>
              </a:ext>
            </a:extLst>
          </p:cNvPr>
          <p:cNvSpPr>
            <a:spLocks noGrp="1"/>
          </p:cNvSpPr>
          <p:nvPr>
            <p:ph type="title"/>
          </p:nvPr>
        </p:nvSpPr>
        <p:spPr>
          <a:xfrm>
            <a:off x="680321" y="796771"/>
            <a:ext cx="7898946" cy="1080938"/>
          </a:xfrm>
        </p:spPr>
        <p:txBody>
          <a:bodyPr>
            <a:normAutofit/>
          </a:bodyPr>
          <a:lstStyle/>
          <a:p>
            <a:r>
              <a:rPr lang="en-US" sz="4000" dirty="0"/>
              <a:t>SEAL at the Local Level </a:t>
            </a:r>
          </a:p>
        </p:txBody>
      </p:sp>
      <p:sp>
        <p:nvSpPr>
          <p:cNvPr id="3" name="Content Placeholder 2">
            <a:extLst>
              <a:ext uri="{FF2B5EF4-FFF2-40B4-BE49-F238E27FC236}">
                <a16:creationId xmlns:a16="http://schemas.microsoft.com/office/drawing/2014/main" id="{E92D110B-EEE8-4F9D-AF19-9E728B50D766}"/>
              </a:ext>
            </a:extLst>
          </p:cNvPr>
          <p:cNvSpPr>
            <a:spLocks noGrp="1"/>
          </p:cNvSpPr>
          <p:nvPr>
            <p:ph idx="1"/>
          </p:nvPr>
        </p:nvSpPr>
        <p:spPr>
          <a:xfrm>
            <a:off x="821835" y="2609016"/>
            <a:ext cx="9613861" cy="2931813"/>
          </a:xfrm>
        </p:spPr>
        <p:txBody>
          <a:bodyPr>
            <a:normAutofit/>
          </a:bodyPr>
          <a:lstStyle/>
          <a:p>
            <a:pPr marL="398463" indent="-398463">
              <a:buClrTx/>
            </a:pPr>
            <a:r>
              <a:rPr lang="en-US" sz="3000" dirty="0"/>
              <a:t>Partner with Local Workforce Boards</a:t>
            </a:r>
          </a:p>
          <a:p>
            <a:pPr marL="398463" indent="-398463">
              <a:buClrTx/>
            </a:pPr>
            <a:r>
              <a:rPr lang="en-US" sz="3000" dirty="0"/>
              <a:t>Community partners and stakeholders </a:t>
            </a:r>
          </a:p>
          <a:p>
            <a:pPr marL="398463" indent="-398463">
              <a:buClrTx/>
            </a:pPr>
            <a:r>
              <a:rPr lang="en-US" sz="3000" dirty="0"/>
              <a:t>Independent School Districts (ISDs)</a:t>
            </a:r>
          </a:p>
          <a:p>
            <a:pPr marL="398463" indent="-398463">
              <a:buClrTx/>
            </a:pPr>
            <a:r>
              <a:rPr lang="en-US" sz="3000" dirty="0"/>
              <a:t>Employers</a:t>
            </a:r>
          </a:p>
        </p:txBody>
      </p:sp>
      <p:pic>
        <p:nvPicPr>
          <p:cNvPr id="4" name="Picture 3" descr="TWS-VRS logo, color, PNG format">
            <a:extLst>
              <a:ext uri="{FF2B5EF4-FFF2-40B4-BE49-F238E27FC236}">
                <a16:creationId xmlns:a16="http://schemas.microsoft.com/office/drawing/2014/main" id="{946D9A93-D6EC-4279-505C-6E9C473559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8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C2ED-36F0-4A33-996E-9328E9655F7E}"/>
              </a:ext>
            </a:extLst>
          </p:cNvPr>
          <p:cNvSpPr>
            <a:spLocks noGrp="1"/>
          </p:cNvSpPr>
          <p:nvPr>
            <p:ph type="title"/>
          </p:nvPr>
        </p:nvSpPr>
        <p:spPr>
          <a:xfrm>
            <a:off x="870857" y="753228"/>
            <a:ext cx="9423325" cy="1080938"/>
          </a:xfrm>
        </p:spPr>
        <p:txBody>
          <a:bodyPr>
            <a:normAutofit/>
          </a:bodyPr>
          <a:lstStyle/>
          <a:p>
            <a:r>
              <a:rPr lang="en-US" sz="4000" dirty="0"/>
              <a:t>SEAL Requirements</a:t>
            </a:r>
          </a:p>
        </p:txBody>
      </p:sp>
      <p:sp>
        <p:nvSpPr>
          <p:cNvPr id="3" name="Content Placeholder 2">
            <a:extLst>
              <a:ext uri="{FF2B5EF4-FFF2-40B4-BE49-F238E27FC236}">
                <a16:creationId xmlns:a16="http://schemas.microsoft.com/office/drawing/2014/main" id="{762E3E40-730B-49BA-B01D-215D0AFCA781}"/>
              </a:ext>
            </a:extLst>
          </p:cNvPr>
          <p:cNvSpPr>
            <a:spLocks noGrp="1"/>
          </p:cNvSpPr>
          <p:nvPr>
            <p:ph idx="1"/>
          </p:nvPr>
        </p:nvSpPr>
        <p:spPr>
          <a:xfrm>
            <a:off x="705290" y="2144402"/>
            <a:ext cx="11029615" cy="3636638"/>
          </a:xfrm>
        </p:spPr>
        <p:txBody>
          <a:bodyPr>
            <a:noAutofit/>
          </a:bodyPr>
          <a:lstStyle/>
          <a:p>
            <a:pPr marL="0" indent="0">
              <a:buNone/>
            </a:pPr>
            <a:r>
              <a:rPr lang="en-US" sz="3000" dirty="0"/>
              <a:t>SEAL Participants must meet the following criteria:</a:t>
            </a:r>
          </a:p>
          <a:p>
            <a:pPr marL="569913" indent="-358775">
              <a:buClrTx/>
            </a:pPr>
            <a:r>
              <a:rPr lang="en-US" sz="3000" dirty="0">
                <a:effectLst/>
              </a:rPr>
              <a:t>Be a student with a disability between the ages of 14-22 who is enrolled in high school or a recognized postsecondary program.</a:t>
            </a:r>
            <a:endParaRPr lang="en-US" sz="3000" dirty="0"/>
          </a:p>
          <a:p>
            <a:pPr marL="569913" indent="-358775">
              <a:buClrTx/>
            </a:pPr>
            <a:r>
              <a:rPr lang="en-US" sz="3000" dirty="0"/>
              <a:t>Be a VR customer, including a potentially eligible student.</a:t>
            </a:r>
          </a:p>
        </p:txBody>
      </p:sp>
      <p:pic>
        <p:nvPicPr>
          <p:cNvPr id="4" name="Picture 3" descr="TWS-VRS logo, color, PNG format">
            <a:extLst>
              <a:ext uri="{FF2B5EF4-FFF2-40B4-BE49-F238E27FC236}">
                <a16:creationId xmlns:a16="http://schemas.microsoft.com/office/drawing/2014/main" id="{FEAAF2D7-4567-BD77-BB17-8D8920EBFE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1303-C4E4-4C46-BD60-11BC3E70BBE4}"/>
              </a:ext>
            </a:extLst>
          </p:cNvPr>
          <p:cNvSpPr>
            <a:spLocks noGrp="1"/>
          </p:cNvSpPr>
          <p:nvPr>
            <p:ph type="title"/>
          </p:nvPr>
        </p:nvSpPr>
        <p:spPr>
          <a:xfrm>
            <a:off x="685800" y="753228"/>
            <a:ext cx="9608382" cy="1080938"/>
          </a:xfrm>
        </p:spPr>
        <p:txBody>
          <a:bodyPr>
            <a:normAutofit/>
          </a:bodyPr>
          <a:lstStyle/>
          <a:p>
            <a:r>
              <a:rPr lang="en-US" sz="4000" dirty="0"/>
              <a:t>SEAL Requirements II</a:t>
            </a:r>
          </a:p>
        </p:txBody>
      </p:sp>
      <p:sp>
        <p:nvSpPr>
          <p:cNvPr id="3" name="Content Placeholder 2">
            <a:extLst>
              <a:ext uri="{FF2B5EF4-FFF2-40B4-BE49-F238E27FC236}">
                <a16:creationId xmlns:a16="http://schemas.microsoft.com/office/drawing/2014/main" id="{6F8D8D0A-A989-437B-B429-5D40FB224CF1}"/>
              </a:ext>
            </a:extLst>
          </p:cNvPr>
          <p:cNvSpPr>
            <a:spLocks noGrp="1"/>
          </p:cNvSpPr>
          <p:nvPr>
            <p:ph idx="1"/>
          </p:nvPr>
        </p:nvSpPr>
        <p:spPr>
          <a:xfrm>
            <a:off x="581192" y="2365554"/>
            <a:ext cx="11029615" cy="3403874"/>
          </a:xfrm>
        </p:spPr>
        <p:txBody>
          <a:bodyPr>
            <a:normAutofit/>
          </a:bodyPr>
          <a:lstStyle/>
          <a:p>
            <a:pPr>
              <a:buClrTx/>
            </a:pPr>
            <a:r>
              <a:rPr lang="en-US" sz="3000" dirty="0"/>
              <a:t>Be receptive to counseling and guidance about the importance of appropriate workplace behavior.</a:t>
            </a:r>
          </a:p>
          <a:p>
            <a:pPr>
              <a:buClrTx/>
            </a:pPr>
            <a:endParaRPr lang="en-US" sz="3000" dirty="0"/>
          </a:p>
          <a:p>
            <a:pPr>
              <a:buClrTx/>
            </a:pPr>
            <a:r>
              <a:rPr lang="en-US" sz="3000" dirty="0"/>
              <a:t>Be motivated to participate in the work-based learning program.</a:t>
            </a:r>
          </a:p>
          <a:p>
            <a:endParaRPr lang="en-US" sz="3000" dirty="0"/>
          </a:p>
        </p:txBody>
      </p:sp>
      <p:pic>
        <p:nvPicPr>
          <p:cNvPr id="4" name="Picture 3" descr="TWS-VRS logo, color, PNG format">
            <a:extLst>
              <a:ext uri="{FF2B5EF4-FFF2-40B4-BE49-F238E27FC236}">
                <a16:creationId xmlns:a16="http://schemas.microsoft.com/office/drawing/2014/main" id="{12B84E53-6F46-3E26-CD56-B36CB60546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444-68CE-93D6-1F42-77966974C0ED}"/>
              </a:ext>
            </a:extLst>
          </p:cNvPr>
          <p:cNvSpPr>
            <a:spLocks noGrp="1"/>
          </p:cNvSpPr>
          <p:nvPr>
            <p:ph type="title"/>
          </p:nvPr>
        </p:nvSpPr>
        <p:spPr>
          <a:xfrm>
            <a:off x="680321" y="722748"/>
            <a:ext cx="10094157" cy="1080938"/>
          </a:xfrm>
        </p:spPr>
        <p:txBody>
          <a:bodyPr>
            <a:normAutofit/>
          </a:bodyPr>
          <a:lstStyle/>
          <a:p>
            <a:r>
              <a:rPr lang="en-US" sz="4000" dirty="0"/>
              <a:t>Accommodations and Trainers</a:t>
            </a:r>
          </a:p>
        </p:txBody>
      </p:sp>
      <p:sp>
        <p:nvSpPr>
          <p:cNvPr id="3" name="Content Placeholder 2">
            <a:extLst>
              <a:ext uri="{FF2B5EF4-FFF2-40B4-BE49-F238E27FC236}">
                <a16:creationId xmlns:a16="http://schemas.microsoft.com/office/drawing/2014/main" id="{8C77A2B2-7A92-33B6-BB1F-ED22A8FF2F7A}"/>
              </a:ext>
            </a:extLst>
          </p:cNvPr>
          <p:cNvSpPr>
            <a:spLocks noGrp="1"/>
          </p:cNvSpPr>
          <p:nvPr>
            <p:ph idx="1"/>
          </p:nvPr>
        </p:nvSpPr>
        <p:spPr>
          <a:xfrm>
            <a:off x="680321" y="2418153"/>
            <a:ext cx="9613861" cy="2636162"/>
          </a:xfrm>
        </p:spPr>
        <p:txBody>
          <a:bodyPr>
            <a:noAutofit/>
          </a:bodyPr>
          <a:lstStyle/>
          <a:p>
            <a:r>
              <a:rPr lang="en-US" sz="2500" dirty="0">
                <a:solidFill>
                  <a:srgbClr val="1F497D"/>
                </a:solidFill>
                <a:effectLst/>
              </a:rPr>
              <a:t>Accommodations can include things like adaptive aids, timers, American Sign Language (ASL) interpreters, etc. </a:t>
            </a:r>
          </a:p>
          <a:p>
            <a:r>
              <a:rPr lang="en-US" sz="2500" dirty="0"/>
              <a:t>Work Experience Trainers are permitted, depending on site accessibility or policy.</a:t>
            </a:r>
          </a:p>
        </p:txBody>
      </p:sp>
      <p:pic>
        <p:nvPicPr>
          <p:cNvPr id="4" name="Picture 3" descr="TWS-VRS logo, color, PNG format">
            <a:extLst>
              <a:ext uri="{FF2B5EF4-FFF2-40B4-BE49-F238E27FC236}">
                <a16:creationId xmlns:a16="http://schemas.microsoft.com/office/drawing/2014/main" id="{D0023F1D-3BA8-FAFE-144F-18C18F6A8D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8D9C-6CF0-42B9-9C2C-77A92E91683B}"/>
              </a:ext>
            </a:extLst>
          </p:cNvPr>
          <p:cNvSpPr>
            <a:spLocks noGrp="1"/>
          </p:cNvSpPr>
          <p:nvPr>
            <p:ph type="title"/>
          </p:nvPr>
        </p:nvSpPr>
        <p:spPr>
          <a:xfrm>
            <a:off x="239995" y="2986738"/>
            <a:ext cx="11089341" cy="884524"/>
          </a:xfrm>
        </p:spPr>
        <p:txBody>
          <a:bodyPr>
            <a:noAutofit/>
          </a:bodyPr>
          <a:lstStyle/>
          <a:p>
            <a:pPr algn="l"/>
            <a:r>
              <a:rPr lang="en-US" sz="4000" dirty="0"/>
              <a:t>Have you Heard?</a:t>
            </a:r>
            <a:br>
              <a:rPr lang="en-US" sz="4000" dirty="0"/>
            </a:br>
            <a:r>
              <a:rPr lang="en-US" sz="3500" i="1" dirty="0">
                <a:latin typeface="Verdana" panose="020B0604030504040204" pitchFamily="34" charset="0"/>
                <a:ea typeface="Verdana" panose="020B0604030504040204" pitchFamily="34" charset="0"/>
              </a:rPr>
              <a:t>Common Stereotypes</a:t>
            </a:r>
            <a:endParaRPr lang="en-US" sz="3500" i="1" dirty="0"/>
          </a:p>
        </p:txBody>
      </p:sp>
      <p:pic>
        <p:nvPicPr>
          <p:cNvPr id="4" name="Picture 3" descr="TWS-VRS logo, color, PNG format">
            <a:extLst>
              <a:ext uri="{FF2B5EF4-FFF2-40B4-BE49-F238E27FC236}">
                <a16:creationId xmlns:a16="http://schemas.microsoft.com/office/drawing/2014/main" id="{FD7C04EA-8AEE-CF11-EEFB-BA79949CB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7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7EB65-6030-3148-E3AE-33B03EB937C7}"/>
              </a:ext>
            </a:extLst>
          </p:cNvPr>
          <p:cNvSpPr>
            <a:spLocks noGrp="1"/>
          </p:cNvSpPr>
          <p:nvPr>
            <p:ph type="title"/>
          </p:nvPr>
        </p:nvSpPr>
        <p:spPr>
          <a:xfrm>
            <a:off x="711653" y="753228"/>
            <a:ext cx="10094157" cy="1080938"/>
          </a:xfrm>
        </p:spPr>
        <p:txBody>
          <a:bodyPr>
            <a:normAutofit/>
          </a:bodyPr>
          <a:lstStyle/>
          <a:p>
            <a:r>
              <a:rPr lang="en-US" sz="4000" dirty="0">
                <a:solidFill>
                  <a:schemeClr val="bg1"/>
                </a:solidFill>
                <a:latin typeface="Verdana" panose="020B0604030504040204" pitchFamily="34" charset="0"/>
                <a:ea typeface="Verdana" panose="020B0604030504040204" pitchFamily="34" charset="0"/>
              </a:rPr>
              <a:t>Common Stereotypes</a:t>
            </a:r>
            <a:endParaRPr lang="en-US" sz="4000" dirty="0"/>
          </a:p>
        </p:txBody>
      </p:sp>
      <p:sp>
        <p:nvSpPr>
          <p:cNvPr id="3" name="Content Placeholder 2">
            <a:extLst>
              <a:ext uri="{FF2B5EF4-FFF2-40B4-BE49-F238E27FC236}">
                <a16:creationId xmlns:a16="http://schemas.microsoft.com/office/drawing/2014/main" id="{9DE39F11-BF1F-4FFB-98D8-55BC7688FB93}"/>
              </a:ext>
            </a:extLst>
          </p:cNvPr>
          <p:cNvSpPr>
            <a:spLocks noGrp="1"/>
          </p:cNvSpPr>
          <p:nvPr>
            <p:ph idx="1"/>
          </p:nvPr>
        </p:nvSpPr>
        <p:spPr>
          <a:xfrm>
            <a:off x="612756" y="2310746"/>
            <a:ext cx="10705229" cy="4220682"/>
          </a:xfrm>
        </p:spPr>
        <p:txBody>
          <a:bodyPr>
            <a:normAutofit fontScale="55000" lnSpcReduction="20000"/>
          </a:bodyPr>
          <a:lstStyle/>
          <a:p>
            <a:r>
              <a:rPr lang="en-US" sz="4000" dirty="0">
                <a:latin typeface="Verdana" panose="020B0604030504040204" pitchFamily="34" charset="0"/>
                <a:ea typeface="Verdana" panose="020B0604030504040204" pitchFamily="34" charset="0"/>
              </a:rPr>
              <a:t>People with disabilities are all the same</a:t>
            </a:r>
          </a:p>
          <a:p>
            <a:r>
              <a:rPr lang="en-US" sz="4000" dirty="0">
                <a:latin typeface="Verdana" panose="020B0604030504040204" pitchFamily="34" charset="0"/>
                <a:ea typeface="Verdana" panose="020B0604030504040204" pitchFamily="34" charset="0"/>
              </a:rPr>
              <a:t>It’s almost impossible to interview individuals with disabilities because it’s so easy to break human rights laws.</a:t>
            </a:r>
          </a:p>
          <a:p>
            <a:r>
              <a:rPr lang="en-US" sz="4000" dirty="0">
                <a:solidFill>
                  <a:prstClr val="black"/>
                </a:solidFill>
                <a:latin typeface="Verdana" panose="020B0604030504040204" pitchFamily="34" charset="0"/>
                <a:ea typeface="Verdana" panose="020B0604030504040204" pitchFamily="34" charset="0"/>
                <a:cs typeface="Arial" panose="020B0604020202020204" pitchFamily="34" charset="0"/>
              </a:rPr>
              <a:t>Managers can’t expect the same level of performance from employees with disabilities.</a:t>
            </a:r>
          </a:p>
          <a:p>
            <a:r>
              <a:rPr lang="en-US" sz="4000" dirty="0">
                <a:latin typeface="Verdana" panose="020B0604030504040204" pitchFamily="34" charset="0"/>
                <a:ea typeface="Verdana" panose="020B0604030504040204" pitchFamily="34" charset="0"/>
              </a:rPr>
              <a:t>Individuals with disabilities should be placed in jobs where they will not fail.</a:t>
            </a:r>
          </a:p>
          <a:p>
            <a:r>
              <a:rPr lang="en-US" sz="4000" dirty="0">
                <a:latin typeface="Verdana" panose="020B0604030504040204" pitchFamily="34" charset="0"/>
                <a:ea typeface="Verdana" panose="020B0604030504040204" pitchFamily="34" charset="0"/>
              </a:rPr>
              <a:t>All people with disabilities require job accommodations. </a:t>
            </a:r>
          </a:p>
          <a:p>
            <a:r>
              <a:rPr lang="en-US" sz="4000" dirty="0">
                <a:latin typeface="Verdana" panose="020B0604030504040204" pitchFamily="34" charset="0"/>
                <a:ea typeface="Verdana" panose="020B0604030504040204" pitchFamily="34" charset="0"/>
              </a:rPr>
              <a:t>Accommodations are very expensive</a:t>
            </a:r>
          </a:p>
        </p:txBody>
      </p:sp>
      <p:pic>
        <p:nvPicPr>
          <p:cNvPr id="4" name="Picture 3" descr="TWS-VRS logo, color, PNG format">
            <a:extLst>
              <a:ext uri="{FF2B5EF4-FFF2-40B4-BE49-F238E27FC236}">
                <a16:creationId xmlns:a16="http://schemas.microsoft.com/office/drawing/2014/main" id="{F8B60EB4-3626-3CA5-341C-791D4EC85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8D9C-6CF0-42B9-9C2C-77A92E91683B}"/>
              </a:ext>
            </a:extLst>
          </p:cNvPr>
          <p:cNvSpPr>
            <a:spLocks noGrp="1"/>
          </p:cNvSpPr>
          <p:nvPr>
            <p:ph type="title"/>
          </p:nvPr>
        </p:nvSpPr>
        <p:spPr>
          <a:xfrm>
            <a:off x="185566" y="3236935"/>
            <a:ext cx="11089341" cy="884524"/>
          </a:xfrm>
        </p:spPr>
        <p:txBody>
          <a:bodyPr>
            <a:noAutofit/>
          </a:bodyPr>
          <a:lstStyle/>
          <a:p>
            <a:pPr algn="l"/>
            <a:r>
              <a:rPr lang="en-US" sz="4000" dirty="0"/>
              <a:t>Why Hire</a:t>
            </a:r>
            <a:br>
              <a:rPr lang="en-US" sz="3500" dirty="0"/>
            </a:br>
            <a:r>
              <a:rPr lang="en-US" sz="3500" i="1" dirty="0">
                <a:latin typeface="Verdana" panose="020B0604030504040204" pitchFamily="34" charset="0"/>
                <a:ea typeface="Verdana" panose="020B0604030504040204" pitchFamily="34" charset="0"/>
              </a:rPr>
              <a:t>Large untapped source of talent</a:t>
            </a:r>
            <a:br>
              <a:rPr lang="en-US" sz="3500" i="1" dirty="0">
                <a:latin typeface="Verdana" panose="020B0604030504040204" pitchFamily="34" charset="0"/>
                <a:ea typeface="Verdana" panose="020B0604030504040204" pitchFamily="34" charset="0"/>
              </a:rPr>
            </a:br>
            <a:endParaRPr lang="en-US" sz="3500" i="1" dirty="0"/>
          </a:p>
        </p:txBody>
      </p:sp>
      <p:pic>
        <p:nvPicPr>
          <p:cNvPr id="4" name="Picture 3" descr="TWS-VRS logo, color, PNG format">
            <a:extLst>
              <a:ext uri="{FF2B5EF4-FFF2-40B4-BE49-F238E27FC236}">
                <a16:creationId xmlns:a16="http://schemas.microsoft.com/office/drawing/2014/main" id="{3C285A0B-ED27-EF7C-0D59-55D430BC1C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1CD9-705B-4147-B32D-AD844909C3DD}"/>
              </a:ext>
            </a:extLst>
          </p:cNvPr>
          <p:cNvSpPr>
            <a:spLocks noGrp="1"/>
          </p:cNvSpPr>
          <p:nvPr>
            <p:ph type="title"/>
          </p:nvPr>
        </p:nvSpPr>
        <p:spPr>
          <a:xfrm>
            <a:off x="635075" y="788574"/>
            <a:ext cx="9608383" cy="1080938"/>
          </a:xfrm>
        </p:spPr>
        <p:txBody>
          <a:bodyPr>
            <a:noAutofit/>
          </a:bodyPr>
          <a:lstStyle/>
          <a:p>
            <a:r>
              <a:rPr lang="en-US" sz="4000" i="0" dirty="0">
                <a:effectLst/>
              </a:rPr>
              <a:t>Benefits of Hiring People with Disabilities</a:t>
            </a:r>
            <a:endParaRPr lang="en-US" sz="4000" dirty="0"/>
          </a:p>
        </p:txBody>
      </p:sp>
      <p:sp>
        <p:nvSpPr>
          <p:cNvPr id="3" name="Content Placeholder 2">
            <a:extLst>
              <a:ext uri="{FF2B5EF4-FFF2-40B4-BE49-F238E27FC236}">
                <a16:creationId xmlns:a16="http://schemas.microsoft.com/office/drawing/2014/main" id="{F70C8DE9-4236-4713-B770-2868D6951961}"/>
              </a:ext>
            </a:extLst>
          </p:cNvPr>
          <p:cNvSpPr>
            <a:spLocks noGrp="1"/>
          </p:cNvSpPr>
          <p:nvPr>
            <p:ph idx="1"/>
          </p:nvPr>
        </p:nvSpPr>
        <p:spPr>
          <a:xfrm>
            <a:off x="866775" y="2293329"/>
            <a:ext cx="11438164" cy="4292527"/>
          </a:xfrm>
        </p:spPr>
        <p:txBody>
          <a:bodyPr>
            <a:normAutofit/>
          </a:bodyPr>
          <a:lstStyle/>
          <a:p>
            <a:pPr marL="285750" indent="-285750"/>
            <a:r>
              <a:rPr lang="en-US" sz="2200" dirty="0"/>
              <a:t>Expand pool of talent</a:t>
            </a:r>
          </a:p>
          <a:p>
            <a:pPr marL="285750" indent="-285750"/>
            <a:r>
              <a:rPr lang="en-US" sz="2200" dirty="0"/>
              <a:t>Increase diversity in the workplace</a:t>
            </a:r>
          </a:p>
          <a:p>
            <a:pPr marL="285750" indent="-285750"/>
            <a:r>
              <a:rPr lang="en-US" sz="2200" dirty="0"/>
              <a:t>Reflect and expand your consumer market</a:t>
            </a:r>
          </a:p>
          <a:p>
            <a:pPr marL="285750" indent="-285750"/>
            <a:r>
              <a:rPr lang="en-US" sz="2200" dirty="0"/>
              <a:t>Reduce turnover</a:t>
            </a:r>
          </a:p>
          <a:p>
            <a:pPr marL="285750" indent="-285750"/>
            <a:r>
              <a:rPr lang="en-US" sz="2200" dirty="0"/>
              <a:t>May benefit from tax credits or other incentives</a:t>
            </a:r>
          </a:p>
          <a:p>
            <a:r>
              <a:rPr lang="en-US" sz="2200" dirty="0"/>
              <a:t>Improve company morale &amp; overall culture</a:t>
            </a:r>
          </a:p>
          <a:p>
            <a:r>
              <a:rPr lang="en-US" sz="2200" dirty="0"/>
              <a:t>Foster creative busienss solutions</a:t>
            </a:r>
          </a:p>
          <a:p>
            <a:pPr marL="457200" lvl="1" indent="0">
              <a:buNone/>
            </a:pPr>
            <a:endParaRPr lang="en-US" sz="2200" dirty="0"/>
          </a:p>
        </p:txBody>
      </p:sp>
      <p:pic>
        <p:nvPicPr>
          <p:cNvPr id="5" name="Picture 4" descr="TWS-VRS logo, color, PNG format">
            <a:extLst>
              <a:ext uri="{FF2B5EF4-FFF2-40B4-BE49-F238E27FC236}">
                <a16:creationId xmlns:a16="http://schemas.microsoft.com/office/drawing/2014/main" id="{80406667-C1FE-D60A-4728-EE32F7BA3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27" y="2883606"/>
            <a:ext cx="7805441" cy="1090788"/>
          </a:xfrm>
        </p:spPr>
        <p:txBody>
          <a:bodyPr>
            <a:noAutofit/>
          </a:bodyPr>
          <a:lstStyle/>
          <a:p>
            <a:pPr algn="l"/>
            <a:r>
              <a:rPr lang="en-US" sz="4000" dirty="0"/>
              <a:t>Disability Etiquette Tips</a:t>
            </a:r>
          </a:p>
        </p:txBody>
      </p:sp>
      <p:pic>
        <p:nvPicPr>
          <p:cNvPr id="4" name="Picture 3" descr="TWS-VRS logo, color, PNG format">
            <a:extLst>
              <a:ext uri="{FF2B5EF4-FFF2-40B4-BE49-F238E27FC236}">
                <a16:creationId xmlns:a16="http://schemas.microsoft.com/office/drawing/2014/main" id="{2477B8A3-6081-444D-FAF8-B2DF29D278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21" y="851200"/>
            <a:ext cx="6745061" cy="1080938"/>
          </a:xfrm>
        </p:spPr>
        <p:txBody>
          <a:bodyPr>
            <a:normAutofit/>
          </a:bodyPr>
          <a:lstStyle/>
          <a:p>
            <a:r>
              <a:rPr lang="en-US" sz="4000" dirty="0"/>
              <a:t>Learning Objectives</a:t>
            </a:r>
          </a:p>
        </p:txBody>
      </p:sp>
      <p:sp>
        <p:nvSpPr>
          <p:cNvPr id="3" name="Content Placeholder 2"/>
          <p:cNvSpPr>
            <a:spLocks noGrp="1"/>
          </p:cNvSpPr>
          <p:nvPr>
            <p:ph idx="1"/>
          </p:nvPr>
        </p:nvSpPr>
        <p:spPr>
          <a:xfrm>
            <a:off x="906936" y="2199555"/>
            <a:ext cx="9613861" cy="4349680"/>
          </a:xfrm>
        </p:spPr>
        <p:txBody>
          <a:bodyPr>
            <a:noAutofit/>
          </a:bodyPr>
          <a:lstStyle/>
          <a:p>
            <a:r>
              <a:rPr lang="en-US" sz="2200" dirty="0"/>
              <a:t>The Business Case</a:t>
            </a:r>
          </a:p>
          <a:p>
            <a:r>
              <a:rPr lang="en-US" sz="2200" dirty="0"/>
              <a:t>Agency Overview</a:t>
            </a:r>
          </a:p>
          <a:p>
            <a:r>
              <a:rPr lang="en-US" sz="2200" dirty="0"/>
              <a:t>SEAL Overview</a:t>
            </a:r>
          </a:p>
          <a:p>
            <a:r>
              <a:rPr lang="en-US" sz="2200" dirty="0"/>
              <a:t>Common Stereotypes</a:t>
            </a:r>
          </a:p>
          <a:p>
            <a:r>
              <a:rPr lang="en-US" sz="2200" dirty="0"/>
              <a:t>Benefits of Hiring People with Disabilities</a:t>
            </a:r>
          </a:p>
          <a:p>
            <a:r>
              <a:rPr lang="en-US" sz="2200" dirty="0"/>
              <a:t>Disability Etiquette Tips</a:t>
            </a:r>
          </a:p>
          <a:p>
            <a:r>
              <a:rPr lang="en-US" sz="2200" dirty="0"/>
              <a:t>Test your Knowledge</a:t>
            </a:r>
          </a:p>
          <a:p>
            <a:r>
              <a:rPr lang="en-US" sz="2200" dirty="0"/>
              <a:t>Q/A</a:t>
            </a:r>
          </a:p>
        </p:txBody>
      </p:sp>
      <p:pic>
        <p:nvPicPr>
          <p:cNvPr id="7" name="Picture 6" descr="TWS-VRS logo, color, PNG format">
            <a:extLst>
              <a:ext uri="{FF2B5EF4-FFF2-40B4-BE49-F238E27FC236}">
                <a16:creationId xmlns:a16="http://schemas.microsoft.com/office/drawing/2014/main" id="{C329BD10-C52F-2EBA-A2CD-5A41273DD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F26C-F908-47B0-87CE-7C6BB4BF763E}"/>
              </a:ext>
            </a:extLst>
          </p:cNvPr>
          <p:cNvSpPr>
            <a:spLocks noGrp="1"/>
          </p:cNvSpPr>
          <p:nvPr>
            <p:ph type="title"/>
          </p:nvPr>
        </p:nvSpPr>
        <p:spPr>
          <a:xfrm>
            <a:off x="864599" y="861396"/>
            <a:ext cx="10044023" cy="877729"/>
          </a:xfrm>
        </p:spPr>
        <p:txBody>
          <a:bodyPr anchor="ctr">
            <a:noAutofit/>
          </a:bodyPr>
          <a:lstStyle/>
          <a:p>
            <a:pPr marR="0" lvl="0">
              <a:spcBef>
                <a:spcPts val="0"/>
              </a:spcBef>
              <a:spcAft>
                <a:spcPts val="0"/>
              </a:spcAft>
            </a:pPr>
            <a:r>
              <a:rPr lang="en-US" sz="4000" dirty="0">
                <a:solidFill>
                  <a:schemeClr val="bg1"/>
                </a:solidFill>
                <a:latin typeface="Verdana" panose="020B0604030504040204" pitchFamily="34" charset="0"/>
                <a:ea typeface="Verdana" panose="020B0604030504040204" pitchFamily="34" charset="0"/>
              </a:rPr>
              <a:t>Defining Inclusion</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5" descr="Image of a group of people sitting around a table with the following text: Diversity - Being invited to the table. Inclusion - Being allowed to Speak. ">
            <a:extLst>
              <a:ext uri="{FF2B5EF4-FFF2-40B4-BE49-F238E27FC236}">
                <a16:creationId xmlns:a16="http://schemas.microsoft.com/office/drawing/2014/main" id="{2ACEF51F-FDCD-45BD-B288-9CD1A8A43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98"/>
          <a:stretch/>
        </p:blipFill>
        <p:spPr bwMode="auto">
          <a:xfrm>
            <a:off x="254387" y="2258358"/>
            <a:ext cx="5207487" cy="43879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ACC02ED7-3F4A-402C-BD59-D89EADD4A938}"/>
              </a:ext>
            </a:extLst>
          </p:cNvPr>
          <p:cNvSpPr>
            <a:spLocks noGrp="1"/>
          </p:cNvSpPr>
          <p:nvPr>
            <p:ph idx="1"/>
          </p:nvPr>
        </p:nvSpPr>
        <p:spPr>
          <a:xfrm>
            <a:off x="6642293" y="2949601"/>
            <a:ext cx="5207488" cy="3257839"/>
          </a:xfrm>
        </p:spPr>
        <p:txBody>
          <a:bodyPr>
            <a:noAutofit/>
          </a:bodyPr>
          <a:lstStyle/>
          <a:p>
            <a:pPr marL="0" indent="0">
              <a:buNone/>
            </a:pPr>
            <a:r>
              <a:rPr lang="en-US" sz="2400" kern="1200" dirty="0">
                <a:latin typeface="Verdana" panose="020B0604030504040204" pitchFamily="34" charset="0"/>
                <a:ea typeface="Verdana" panose="020B0604030504040204" pitchFamily="34" charset="0"/>
              </a:rPr>
              <a:t>Although 90% of companies claim to prioritize diversity, Harvard Business Review shares that only 4% consider disability in those initiatives </a:t>
            </a:r>
            <a:endParaRPr lang="en-US" sz="2400" dirty="0">
              <a:latin typeface="Verdana" panose="020B0604030504040204" pitchFamily="34" charset="0"/>
              <a:ea typeface="Verdana" panose="020B0604030504040204" pitchFamily="34" charset="0"/>
            </a:endParaRPr>
          </a:p>
        </p:txBody>
      </p:sp>
      <p:pic>
        <p:nvPicPr>
          <p:cNvPr id="3" name="Picture 2" descr="TWS-VRS logo, color, PNG format">
            <a:extLst>
              <a:ext uri="{FF2B5EF4-FFF2-40B4-BE49-F238E27FC236}">
                <a16:creationId xmlns:a16="http://schemas.microsoft.com/office/drawing/2014/main" id="{6B83AD3E-8DBE-FC7B-C6DF-3E33EC3AB0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56" y="954069"/>
            <a:ext cx="8619367" cy="800100"/>
          </a:xfrm>
        </p:spPr>
        <p:txBody>
          <a:bodyPr>
            <a:noAutofit/>
          </a:bodyPr>
          <a:lstStyle/>
          <a:p>
            <a:pPr marL="0" indent="0">
              <a:buNone/>
            </a:pPr>
            <a:r>
              <a:rPr lang="en-US" sz="4000" dirty="0">
                <a:cs typeface="Times New Roman" panose="02020603050405020304" pitchFamily="18" charset="0"/>
              </a:rPr>
              <a:t>Words Matter</a:t>
            </a:r>
          </a:p>
        </p:txBody>
      </p:sp>
      <p:sp>
        <p:nvSpPr>
          <p:cNvPr id="3" name="Content Placeholder 2"/>
          <p:cNvSpPr>
            <a:spLocks noGrp="1"/>
          </p:cNvSpPr>
          <p:nvPr>
            <p:ph idx="1"/>
          </p:nvPr>
        </p:nvSpPr>
        <p:spPr>
          <a:xfrm>
            <a:off x="915680" y="2737114"/>
            <a:ext cx="10360639" cy="2957733"/>
          </a:xfrm>
        </p:spPr>
        <p:txBody>
          <a:bodyPr>
            <a:noAutofit/>
          </a:bodyPr>
          <a:lstStyle/>
          <a:p>
            <a:pPr marL="0" indent="0" algn="ctr">
              <a:buNone/>
            </a:pPr>
            <a:r>
              <a:rPr lang="en-US" sz="2500" dirty="0">
                <a:cs typeface="Times New Roman" panose="02020603050405020304" pitchFamily="18" charset="0"/>
              </a:rPr>
              <a:t>Words matter, and it is important to use respectful language when communicating about people with disabilities. </a:t>
            </a:r>
          </a:p>
          <a:p>
            <a:pPr marL="0" indent="0" algn="ctr">
              <a:buNone/>
            </a:pPr>
            <a:endParaRPr lang="en-US" sz="2500" dirty="0">
              <a:cs typeface="Times New Roman" panose="02020603050405020304" pitchFamily="18" charset="0"/>
            </a:endParaRPr>
          </a:p>
          <a:p>
            <a:pPr marL="0" indent="0" algn="ctr">
              <a:buNone/>
            </a:pPr>
            <a:r>
              <a:rPr lang="en-US" sz="2500" dirty="0">
                <a:cs typeface="Times New Roman" panose="02020603050405020304" pitchFamily="18" charset="0"/>
              </a:rPr>
              <a:t>Here are some things to strive for as you consider the language you use when talking about persons with disabilities.</a:t>
            </a:r>
          </a:p>
        </p:txBody>
      </p:sp>
      <p:pic>
        <p:nvPicPr>
          <p:cNvPr id="4" name="Picture 3" descr="TWS-VRS logo, color, PNG format">
            <a:extLst>
              <a:ext uri="{FF2B5EF4-FFF2-40B4-BE49-F238E27FC236}">
                <a16:creationId xmlns:a16="http://schemas.microsoft.com/office/drawing/2014/main" id="{5958A0A7-AD69-99E8-BD1B-235097D86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551C7-9FAF-4CD4-196A-A8290CEEDA6A}"/>
              </a:ext>
            </a:extLst>
          </p:cNvPr>
          <p:cNvSpPr>
            <a:spLocks noGrp="1"/>
          </p:cNvSpPr>
          <p:nvPr>
            <p:ph type="title"/>
          </p:nvPr>
        </p:nvSpPr>
        <p:spPr>
          <a:xfrm>
            <a:off x="680322" y="729590"/>
            <a:ext cx="10160832" cy="1080937"/>
          </a:xfrm>
        </p:spPr>
        <p:txBody>
          <a:bodyPr>
            <a:normAutofit/>
          </a:bodyPr>
          <a:lstStyle/>
          <a:p>
            <a:r>
              <a:rPr lang="en-US" sz="4000" dirty="0"/>
              <a:t>People First Language </a:t>
            </a:r>
          </a:p>
        </p:txBody>
      </p:sp>
      <p:sp>
        <p:nvSpPr>
          <p:cNvPr id="5" name="Text Placeholder 4">
            <a:extLst>
              <a:ext uri="{FF2B5EF4-FFF2-40B4-BE49-F238E27FC236}">
                <a16:creationId xmlns:a16="http://schemas.microsoft.com/office/drawing/2014/main" id="{385581A9-4FF9-0D36-4A9A-F7A13B2714BD}"/>
              </a:ext>
            </a:extLst>
          </p:cNvPr>
          <p:cNvSpPr>
            <a:spLocks noGrp="1"/>
          </p:cNvSpPr>
          <p:nvPr>
            <p:ph type="body" idx="1"/>
          </p:nvPr>
        </p:nvSpPr>
        <p:spPr>
          <a:xfrm>
            <a:off x="680322" y="1977795"/>
            <a:ext cx="4698356" cy="696825"/>
          </a:xfrm>
          <a:solidFill>
            <a:schemeClr val="accent1">
              <a:lumMod val="60000"/>
              <a:lumOff val="40000"/>
            </a:schemeClr>
          </a:solidFill>
        </p:spPr>
        <p:txBody>
          <a:bodyPr/>
          <a:lstStyle/>
          <a:p>
            <a:pPr algn="ctr"/>
            <a:r>
              <a:rPr lang="en-US" sz="3000" b="1" dirty="0">
                <a:latin typeface="Verdana" panose="020B0604030504040204" pitchFamily="34" charset="0"/>
                <a:ea typeface="Verdana" panose="020B0604030504040204" pitchFamily="34" charset="0"/>
              </a:rPr>
              <a:t>Not Acceptable</a:t>
            </a:r>
          </a:p>
        </p:txBody>
      </p:sp>
      <p:sp>
        <p:nvSpPr>
          <p:cNvPr id="6" name="Content Placeholder 5">
            <a:extLst>
              <a:ext uri="{FF2B5EF4-FFF2-40B4-BE49-F238E27FC236}">
                <a16:creationId xmlns:a16="http://schemas.microsoft.com/office/drawing/2014/main" id="{A9E10A9C-30C8-3F21-A175-5863577DBCF5}"/>
              </a:ext>
            </a:extLst>
          </p:cNvPr>
          <p:cNvSpPr>
            <a:spLocks noGrp="1"/>
          </p:cNvSpPr>
          <p:nvPr>
            <p:ph sz="half" idx="2"/>
          </p:nvPr>
        </p:nvSpPr>
        <p:spPr>
          <a:xfrm>
            <a:off x="774947" y="2698331"/>
            <a:ext cx="4698355" cy="3465210"/>
          </a:xfrm>
        </p:spPr>
        <p:txBody>
          <a:bodyPr/>
          <a:lstStyle/>
          <a:p>
            <a:pPr marR="0" lvl="0" defTabSz="457200" rtl="0" eaLnBrk="1" fontAlgn="auto" latinLnBrk="0" hangingPunct="1">
              <a:lnSpc>
                <a:spcPct val="100000"/>
              </a:lnSpc>
              <a:spcBef>
                <a:spcPts val="0"/>
              </a:spcBef>
              <a:spcAft>
                <a:spcPts val="0"/>
              </a:spcAft>
              <a:buClrTx/>
              <a:buSzTx/>
              <a:tabLst/>
              <a:defRPr/>
            </a:pPr>
            <a:r>
              <a:rPr lang="en-US" sz="2500" dirty="0">
                <a:latin typeface="Verdana" panose="020B0604030504040204" pitchFamily="34" charset="0"/>
                <a:ea typeface="Verdana" panose="020B0604030504040204" pitchFamily="34" charset="0"/>
              </a:rPr>
              <a:t>Disabled/handicapped</a:t>
            </a:r>
          </a:p>
          <a:p>
            <a:pPr marR="0" lvl="0" defTabSz="457200" rtl="0" eaLnBrk="1" fontAlgn="auto" latinLnBrk="0" hangingPunct="1">
              <a:lnSpc>
                <a:spcPct val="100000"/>
              </a:lnSpc>
              <a:spcBef>
                <a:spcPts val="0"/>
              </a:spcBef>
              <a:spcAft>
                <a:spcPts val="0"/>
              </a:spcAft>
              <a:buClrTx/>
              <a:buSzTx/>
              <a:tabLst/>
              <a:defRPr/>
            </a:pPr>
            <a:endParaRPr lang="en-US" sz="2500" dirty="0">
              <a:latin typeface="Verdana" panose="020B0604030504040204" pitchFamily="34" charset="0"/>
              <a:ea typeface="Verdana" panose="020B0604030504040204" pitchFamily="34" charset="0"/>
            </a:endParaRPr>
          </a:p>
          <a:p>
            <a:pPr marR="0" lvl="0" defTabSz="457200" rtl="0" eaLnBrk="1" fontAlgn="auto" latinLnBrk="0" hangingPunct="1">
              <a:lnSpc>
                <a:spcPct val="100000"/>
              </a:lnSpc>
              <a:spcBef>
                <a:spcPts val="0"/>
              </a:spcBef>
              <a:spcAft>
                <a:spcPts val="0"/>
              </a:spcAft>
              <a:buClrTx/>
              <a:buSzTx/>
              <a:tabLst/>
              <a:defRPr/>
            </a:pPr>
            <a:r>
              <a:rPr lang="en-US" sz="2500" dirty="0">
                <a:latin typeface="Verdana" panose="020B0604030504040204" pitchFamily="34" charset="0"/>
                <a:ea typeface="Verdana" panose="020B0604030504040204" pitchFamily="34" charset="0"/>
              </a:rPr>
              <a:t>Autistic person</a:t>
            </a:r>
          </a:p>
          <a:p>
            <a:pPr marR="0" lvl="0" defTabSz="457200" rtl="0" eaLnBrk="1" fontAlgn="auto" latinLnBrk="0" hangingPunct="1">
              <a:lnSpc>
                <a:spcPct val="100000"/>
              </a:lnSpc>
              <a:spcBef>
                <a:spcPts val="0"/>
              </a:spcBef>
              <a:spcAft>
                <a:spcPts val="0"/>
              </a:spcAft>
              <a:buClrTx/>
              <a:buSzTx/>
              <a:tabLst/>
              <a:defRPr/>
            </a:pPr>
            <a:endParaRPr lang="en-US" sz="2500" dirty="0">
              <a:latin typeface="Verdana" panose="020B0604030504040204" pitchFamily="34" charset="0"/>
              <a:ea typeface="Verdana" panose="020B0604030504040204" pitchFamily="34" charset="0"/>
            </a:endParaRPr>
          </a:p>
          <a:p>
            <a:pPr marR="0" lvl="0" defTabSz="457200" rtl="0" eaLnBrk="1" fontAlgn="auto" latinLnBrk="0" hangingPunct="1">
              <a:lnSpc>
                <a:spcPct val="100000"/>
              </a:lnSpc>
              <a:spcBef>
                <a:spcPts val="0"/>
              </a:spcBef>
              <a:spcAft>
                <a:spcPts val="0"/>
              </a:spcAft>
              <a:buClrTx/>
              <a:buSzTx/>
              <a:tabLst/>
              <a:defRPr/>
            </a:pPr>
            <a:r>
              <a:rPr lang="en-US" sz="2500" dirty="0">
                <a:latin typeface="Verdana" panose="020B0604030504040204" pitchFamily="34" charset="0"/>
                <a:ea typeface="Verdana" panose="020B0604030504040204" pitchFamily="34" charset="0"/>
              </a:rPr>
              <a:t>Mentally retarded</a:t>
            </a:r>
          </a:p>
          <a:p>
            <a:pPr marR="0" lvl="0" defTabSz="457200" rtl="0" eaLnBrk="1" fontAlgn="auto" latinLnBrk="0" hangingPunct="1">
              <a:lnSpc>
                <a:spcPct val="100000"/>
              </a:lnSpc>
              <a:spcBef>
                <a:spcPts val="0"/>
              </a:spcBef>
              <a:spcAft>
                <a:spcPts val="0"/>
              </a:spcAft>
              <a:buClrTx/>
              <a:buSzTx/>
              <a:tabLst/>
              <a:defRPr/>
            </a:pPr>
            <a:endParaRPr lang="en-US" sz="2500" dirty="0">
              <a:latin typeface="Verdana" panose="020B0604030504040204" pitchFamily="34" charset="0"/>
              <a:ea typeface="Verdana" panose="020B0604030504040204" pitchFamily="34" charset="0"/>
            </a:endParaRPr>
          </a:p>
          <a:p>
            <a:pPr marR="0" lvl="0" defTabSz="457200" rtl="0" eaLnBrk="1" fontAlgn="auto" latinLnBrk="0" hangingPunct="1">
              <a:lnSpc>
                <a:spcPct val="100000"/>
              </a:lnSpc>
              <a:spcBef>
                <a:spcPts val="0"/>
              </a:spcBef>
              <a:spcAft>
                <a:spcPts val="0"/>
              </a:spcAft>
              <a:buClrTx/>
              <a:buSzTx/>
              <a:tabLst/>
              <a:defRPr/>
            </a:pPr>
            <a:endParaRPr lang="en-US" sz="2500" dirty="0">
              <a:latin typeface="Verdana" panose="020B0604030504040204" pitchFamily="34" charset="0"/>
              <a:ea typeface="Verdana" panose="020B0604030504040204" pitchFamily="34" charset="0"/>
            </a:endParaRPr>
          </a:p>
          <a:p>
            <a:pPr marR="0" lvl="0" defTabSz="457200" rtl="0" eaLnBrk="1" fontAlgn="auto" latinLnBrk="0" hangingPunct="1">
              <a:lnSpc>
                <a:spcPct val="100000"/>
              </a:lnSpc>
              <a:spcBef>
                <a:spcPts val="0"/>
              </a:spcBef>
              <a:spcAft>
                <a:spcPts val="0"/>
              </a:spcAft>
              <a:buClrTx/>
              <a:buSzTx/>
              <a:tabLst/>
              <a:defRPr/>
            </a:pPr>
            <a:endParaRPr lang="en-US" sz="2500" dirty="0">
              <a:latin typeface="Verdana" panose="020B0604030504040204" pitchFamily="34" charset="0"/>
              <a:ea typeface="Verdana" panose="020B0604030504040204" pitchFamily="34" charset="0"/>
            </a:endParaRPr>
          </a:p>
          <a:p>
            <a:pPr marR="0" lvl="0" defTabSz="457200" rtl="0" eaLnBrk="1" fontAlgn="auto" latinLnBrk="0" hangingPunct="1">
              <a:lnSpc>
                <a:spcPct val="100000"/>
              </a:lnSpc>
              <a:spcBef>
                <a:spcPts val="0"/>
              </a:spcBef>
              <a:spcAft>
                <a:spcPts val="0"/>
              </a:spcAft>
              <a:buClrTx/>
              <a:buSzTx/>
              <a:tabLst/>
              <a:defRPr/>
            </a:pPr>
            <a:r>
              <a:rPr lang="en-US" sz="2500" dirty="0">
                <a:latin typeface="Verdana" panose="020B0604030504040204" pitchFamily="34" charset="0"/>
                <a:ea typeface="Verdana" panose="020B0604030504040204" pitchFamily="34" charset="0"/>
              </a:rPr>
              <a:t>Wheel-chair bound</a:t>
            </a:r>
          </a:p>
        </p:txBody>
      </p:sp>
      <p:sp>
        <p:nvSpPr>
          <p:cNvPr id="9" name="Text Placeholder 4">
            <a:extLst>
              <a:ext uri="{FF2B5EF4-FFF2-40B4-BE49-F238E27FC236}">
                <a16:creationId xmlns:a16="http://schemas.microsoft.com/office/drawing/2014/main" id="{4AF0AC9A-F06F-D5C9-89DD-29B4B092C735}"/>
              </a:ext>
            </a:extLst>
          </p:cNvPr>
          <p:cNvSpPr txBox="1">
            <a:spLocks/>
          </p:cNvSpPr>
          <p:nvPr/>
        </p:nvSpPr>
        <p:spPr>
          <a:xfrm>
            <a:off x="5473302" y="1981605"/>
            <a:ext cx="4698356" cy="696825"/>
          </a:xfrm>
          <a:prstGeom prst="rect">
            <a:avLst/>
          </a:prstGeom>
          <a:solidFill>
            <a:schemeClr val="accent1">
              <a:lumMod val="60000"/>
              <a:lumOff val="40000"/>
            </a:schemeClr>
          </a:solidFill>
        </p:spPr>
        <p:txBody>
          <a:bodyPr vert="horz" lIns="91440" tIns="45720" rIns="91440" bIns="45720" rtlCol="0" anchor="ctr">
            <a:noAutofit/>
          </a:bodyPr>
          <a:lstStyle>
            <a:lvl1pPr marL="0" indent="0" algn="l" defTabSz="914400" rtl="0" eaLnBrk="1" latinLnBrk="0" hangingPunct="1">
              <a:lnSpc>
                <a:spcPct val="125000"/>
              </a:lnSpc>
              <a:spcBef>
                <a:spcPts val="1000"/>
              </a:spcBef>
              <a:buFont typeface="Arial" panose="020B0604020202020204" pitchFamily="34" charset="0"/>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b="1" dirty="0">
                <a:latin typeface="Verdana" panose="020B0604030504040204" pitchFamily="34" charset="0"/>
                <a:ea typeface="Verdana" panose="020B0604030504040204" pitchFamily="34" charset="0"/>
              </a:rPr>
              <a:t>Acceptable </a:t>
            </a:r>
          </a:p>
        </p:txBody>
      </p:sp>
      <p:sp>
        <p:nvSpPr>
          <p:cNvPr id="8" name="Content Placeholder 7">
            <a:extLst>
              <a:ext uri="{FF2B5EF4-FFF2-40B4-BE49-F238E27FC236}">
                <a16:creationId xmlns:a16="http://schemas.microsoft.com/office/drawing/2014/main" id="{2D0FCF53-B856-2BD0-ACA6-6B45DC2A2726}"/>
              </a:ext>
            </a:extLst>
          </p:cNvPr>
          <p:cNvSpPr>
            <a:spLocks noGrp="1"/>
          </p:cNvSpPr>
          <p:nvPr>
            <p:ph sz="quarter" idx="4"/>
          </p:nvPr>
        </p:nvSpPr>
        <p:spPr>
          <a:xfrm>
            <a:off x="5536514" y="2711886"/>
            <a:ext cx="5917555" cy="3650525"/>
          </a:xfrm>
        </p:spPr>
        <p:txBody>
          <a:bodyPr/>
          <a:lstStyle/>
          <a:p>
            <a:pPr defTabSz="457200">
              <a:lnSpc>
                <a:spcPct val="100000"/>
              </a:lnSpc>
              <a:spcBef>
                <a:spcPts val="0"/>
              </a:spcBef>
              <a:defRPr/>
            </a:pPr>
            <a:r>
              <a:rPr lang="en-US" sz="2500" dirty="0">
                <a:latin typeface="Verdana" panose="020B0604030504040204" pitchFamily="34" charset="0"/>
                <a:ea typeface="Verdana" panose="020B0604030504040204" pitchFamily="34" charset="0"/>
              </a:rPr>
              <a:t>A person with a disability </a:t>
            </a:r>
          </a:p>
          <a:p>
            <a:pPr defTabSz="457200">
              <a:lnSpc>
                <a:spcPct val="100000"/>
              </a:lnSpc>
              <a:spcBef>
                <a:spcPts val="0"/>
              </a:spcBef>
              <a:defRPr/>
            </a:pPr>
            <a:endParaRPr lang="en-US" sz="2500" dirty="0">
              <a:latin typeface="Verdana" panose="020B0604030504040204" pitchFamily="34" charset="0"/>
              <a:ea typeface="Verdana" panose="020B0604030504040204" pitchFamily="34" charset="0"/>
            </a:endParaRPr>
          </a:p>
          <a:p>
            <a:pPr defTabSz="457200">
              <a:lnSpc>
                <a:spcPct val="100000"/>
              </a:lnSpc>
              <a:spcBef>
                <a:spcPts val="0"/>
              </a:spcBef>
              <a:defRPr/>
            </a:pPr>
            <a:r>
              <a:rPr lang="en-US" sz="2500" dirty="0">
                <a:latin typeface="Verdana" panose="020B0604030504040204" pitchFamily="34" charset="0"/>
                <a:ea typeface="Verdana" panose="020B0604030504040204" pitchFamily="34" charset="0"/>
              </a:rPr>
              <a:t>A person with Autism </a:t>
            </a:r>
          </a:p>
          <a:p>
            <a:pPr defTabSz="457200">
              <a:lnSpc>
                <a:spcPct val="100000"/>
              </a:lnSpc>
              <a:spcBef>
                <a:spcPts val="0"/>
              </a:spcBef>
              <a:defRPr/>
            </a:pPr>
            <a:endParaRPr lang="en-US" sz="2500" dirty="0">
              <a:latin typeface="Verdana" panose="020B0604030504040204" pitchFamily="34" charset="0"/>
              <a:ea typeface="Verdana" panose="020B0604030504040204" pitchFamily="34" charset="0"/>
            </a:endParaRPr>
          </a:p>
          <a:p>
            <a:pPr defTabSz="457200">
              <a:lnSpc>
                <a:spcPct val="100000"/>
              </a:lnSpc>
              <a:spcBef>
                <a:spcPts val="0"/>
              </a:spcBef>
              <a:defRPr/>
            </a:pPr>
            <a:r>
              <a:rPr lang="en-US" sz="2500" dirty="0">
                <a:latin typeface="Verdana" panose="020B0604030504040204" pitchFamily="34" charset="0"/>
                <a:ea typeface="Verdana" panose="020B0604030504040204" pitchFamily="34" charset="0"/>
              </a:rPr>
              <a:t>A person with an intellectual disability or IDD (intellectual developmentally</a:t>
            </a:r>
            <a:r>
              <a:rPr lang="en-US" sz="2500" dirty="0"/>
              <a:t> </a:t>
            </a:r>
            <a:r>
              <a:rPr lang="en-US" sz="2500" baseline="0" dirty="0">
                <a:latin typeface="Verdana" panose="020B0604030504040204" pitchFamily="34" charset="0"/>
                <a:ea typeface="Verdana" panose="020B0604030504040204" pitchFamily="34" charset="0"/>
              </a:rPr>
              <a:t>delayed)</a:t>
            </a:r>
            <a:endParaRPr lang="en-US" sz="2500" baseline="0" dirty="0"/>
          </a:p>
          <a:p>
            <a:pPr defTabSz="457200">
              <a:lnSpc>
                <a:spcPct val="100000"/>
              </a:lnSpc>
              <a:spcBef>
                <a:spcPts val="0"/>
              </a:spcBef>
              <a:defRPr/>
            </a:pPr>
            <a:endParaRPr lang="en-US" sz="2500" dirty="0">
              <a:latin typeface="Verdana" panose="020B0604030504040204" pitchFamily="34" charset="0"/>
              <a:ea typeface="Verdana" panose="020B0604030504040204" pitchFamily="34" charset="0"/>
            </a:endParaRPr>
          </a:p>
          <a:p>
            <a:pPr defTabSz="457200">
              <a:lnSpc>
                <a:spcPct val="100000"/>
              </a:lnSpc>
              <a:spcBef>
                <a:spcPts val="0"/>
              </a:spcBef>
              <a:defRPr/>
            </a:pPr>
            <a:r>
              <a:rPr lang="en-US" sz="2500" dirty="0">
                <a:latin typeface="Verdana" panose="020B0604030504040204" pitchFamily="34" charset="0"/>
                <a:ea typeface="Verdana" panose="020B0604030504040204" pitchFamily="34" charset="0"/>
              </a:rPr>
              <a:t>A person who uses a wheelchair</a:t>
            </a:r>
          </a:p>
        </p:txBody>
      </p:sp>
      <p:pic>
        <p:nvPicPr>
          <p:cNvPr id="10" name="Picture 9" descr="TWS-VRS logo, color, PNG format">
            <a:extLst>
              <a:ext uri="{FF2B5EF4-FFF2-40B4-BE49-F238E27FC236}">
                <a16:creationId xmlns:a16="http://schemas.microsoft.com/office/drawing/2014/main" id="{CA7F17E8-6AE6-C535-AFB8-505DC10A52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551C7-9FAF-4CD4-196A-A8290CEEDA6A}"/>
              </a:ext>
            </a:extLst>
          </p:cNvPr>
          <p:cNvSpPr>
            <a:spLocks noGrp="1"/>
          </p:cNvSpPr>
          <p:nvPr>
            <p:ph type="title"/>
          </p:nvPr>
        </p:nvSpPr>
        <p:spPr>
          <a:xfrm>
            <a:off x="196356" y="799847"/>
            <a:ext cx="10160832" cy="1080937"/>
          </a:xfrm>
        </p:spPr>
        <p:txBody>
          <a:bodyPr>
            <a:normAutofit/>
          </a:bodyPr>
          <a:lstStyle/>
          <a:p>
            <a:r>
              <a:rPr lang="en-US" sz="4000" dirty="0"/>
              <a:t>Apparent VS Non-Apparent Disabilities</a:t>
            </a:r>
          </a:p>
        </p:txBody>
      </p:sp>
      <p:sp>
        <p:nvSpPr>
          <p:cNvPr id="5" name="Text Placeholder 4">
            <a:extLst>
              <a:ext uri="{FF2B5EF4-FFF2-40B4-BE49-F238E27FC236}">
                <a16:creationId xmlns:a16="http://schemas.microsoft.com/office/drawing/2014/main" id="{385581A9-4FF9-0D36-4A9A-F7A13B2714BD}"/>
              </a:ext>
            </a:extLst>
          </p:cNvPr>
          <p:cNvSpPr>
            <a:spLocks noGrp="1"/>
          </p:cNvSpPr>
          <p:nvPr>
            <p:ph type="body" idx="1"/>
          </p:nvPr>
        </p:nvSpPr>
        <p:spPr>
          <a:xfrm>
            <a:off x="680322" y="1977795"/>
            <a:ext cx="4698356" cy="696825"/>
          </a:xfrm>
          <a:solidFill>
            <a:schemeClr val="accent1">
              <a:lumMod val="60000"/>
              <a:lumOff val="40000"/>
            </a:schemeClr>
          </a:solidFill>
        </p:spPr>
        <p:txBody>
          <a:bodyPr/>
          <a:lstStyle/>
          <a:p>
            <a:pPr algn="ctr"/>
            <a:r>
              <a:rPr lang="en-US" sz="3200" dirty="0"/>
              <a:t>Apparent</a:t>
            </a:r>
            <a:endParaRPr lang="en-US" sz="3000" dirty="0"/>
          </a:p>
        </p:txBody>
      </p:sp>
      <p:sp>
        <p:nvSpPr>
          <p:cNvPr id="6" name="Content Placeholder 5">
            <a:extLst>
              <a:ext uri="{FF2B5EF4-FFF2-40B4-BE49-F238E27FC236}">
                <a16:creationId xmlns:a16="http://schemas.microsoft.com/office/drawing/2014/main" id="{A9E10A9C-30C8-3F21-A175-5863577DBCF5}"/>
              </a:ext>
            </a:extLst>
          </p:cNvPr>
          <p:cNvSpPr>
            <a:spLocks noGrp="1"/>
          </p:cNvSpPr>
          <p:nvPr>
            <p:ph sz="half" idx="2"/>
          </p:nvPr>
        </p:nvSpPr>
        <p:spPr/>
        <p:txBody>
          <a:bodyPr/>
          <a:lstStyle/>
          <a:p>
            <a:r>
              <a:rPr lang="en-US" sz="2000" dirty="0"/>
              <a:t>Blindness</a:t>
            </a:r>
          </a:p>
          <a:p>
            <a:r>
              <a:rPr lang="en-US" sz="2000" dirty="0"/>
              <a:t>Physical Amputations</a:t>
            </a:r>
          </a:p>
          <a:p>
            <a:r>
              <a:rPr lang="en-US" sz="2000" dirty="0">
                <a:cs typeface="+mn-cs"/>
              </a:rPr>
              <a:t>Multiple Sclerosis</a:t>
            </a:r>
          </a:p>
          <a:p>
            <a:r>
              <a:rPr lang="en-US" sz="2000" dirty="0"/>
              <a:t>Down Syndrome</a:t>
            </a:r>
          </a:p>
          <a:p>
            <a:r>
              <a:rPr lang="en-US" sz="2000" dirty="0"/>
              <a:t>Arthritis</a:t>
            </a:r>
          </a:p>
          <a:p>
            <a:r>
              <a:rPr lang="en-US" sz="2000" dirty="0"/>
              <a:t>Paralysis</a:t>
            </a:r>
          </a:p>
        </p:txBody>
      </p:sp>
      <p:sp>
        <p:nvSpPr>
          <p:cNvPr id="9" name="Text Placeholder 4">
            <a:extLst>
              <a:ext uri="{FF2B5EF4-FFF2-40B4-BE49-F238E27FC236}">
                <a16:creationId xmlns:a16="http://schemas.microsoft.com/office/drawing/2014/main" id="{4AF0AC9A-F06F-D5C9-89DD-29B4B092C735}"/>
              </a:ext>
            </a:extLst>
          </p:cNvPr>
          <p:cNvSpPr txBox="1">
            <a:spLocks/>
          </p:cNvSpPr>
          <p:nvPr/>
        </p:nvSpPr>
        <p:spPr>
          <a:xfrm>
            <a:off x="5473302" y="1981605"/>
            <a:ext cx="4698356" cy="696825"/>
          </a:xfrm>
          <a:prstGeom prst="rect">
            <a:avLst/>
          </a:prstGeom>
          <a:solidFill>
            <a:schemeClr val="accent1">
              <a:lumMod val="60000"/>
              <a:lumOff val="40000"/>
            </a:schemeClr>
          </a:solidFill>
        </p:spPr>
        <p:txBody>
          <a:bodyPr vert="horz" lIns="91440" tIns="45720" rIns="91440" bIns="45720" rtlCol="0" anchor="ctr">
            <a:noAutofit/>
          </a:bodyPr>
          <a:lstStyle>
            <a:lvl1pPr marL="0" indent="0" algn="l" defTabSz="914400" rtl="0" eaLnBrk="1" latinLnBrk="0" hangingPunct="1">
              <a:lnSpc>
                <a:spcPct val="125000"/>
              </a:lnSpc>
              <a:spcBef>
                <a:spcPts val="1000"/>
              </a:spcBef>
              <a:buFont typeface="Arial" panose="020B0604020202020204" pitchFamily="34" charset="0"/>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dirty="0"/>
              <a:t>Non-Apparent</a:t>
            </a:r>
            <a:endParaRPr lang="en-US" sz="3000" dirty="0"/>
          </a:p>
        </p:txBody>
      </p:sp>
      <p:sp>
        <p:nvSpPr>
          <p:cNvPr id="8" name="Content Placeholder 7">
            <a:extLst>
              <a:ext uri="{FF2B5EF4-FFF2-40B4-BE49-F238E27FC236}">
                <a16:creationId xmlns:a16="http://schemas.microsoft.com/office/drawing/2014/main" id="{2D0FCF53-B856-2BD0-ACA6-6B45DC2A2726}"/>
              </a:ext>
            </a:extLst>
          </p:cNvPr>
          <p:cNvSpPr>
            <a:spLocks noGrp="1"/>
          </p:cNvSpPr>
          <p:nvPr>
            <p:ph sz="quarter" idx="4"/>
          </p:nvPr>
        </p:nvSpPr>
        <p:spPr>
          <a:xfrm>
            <a:off x="5594123" y="3030008"/>
            <a:ext cx="5310097" cy="2906179"/>
          </a:xfrm>
        </p:spPr>
        <p:txBody>
          <a:bodyPr/>
          <a:lstStyle/>
          <a:p>
            <a:r>
              <a:rPr lang="en-US" sz="2000" dirty="0"/>
              <a:t>Autism</a:t>
            </a:r>
          </a:p>
          <a:p>
            <a:r>
              <a:rPr lang="en-US" sz="2000" dirty="0"/>
              <a:t>Chronic Pain</a:t>
            </a:r>
          </a:p>
          <a:p>
            <a:r>
              <a:rPr lang="en-US" sz="2000" dirty="0"/>
              <a:t>Deaf/Hard of Hearing</a:t>
            </a:r>
          </a:p>
          <a:p>
            <a:r>
              <a:rPr lang="en-US" sz="2000" dirty="0"/>
              <a:t>Seizures Disorders</a:t>
            </a:r>
          </a:p>
          <a:p>
            <a:r>
              <a:rPr lang="en-US" sz="2000" dirty="0"/>
              <a:t>Depression</a:t>
            </a:r>
          </a:p>
          <a:p>
            <a:r>
              <a:rPr lang="en-US" sz="2000" dirty="0"/>
              <a:t>Anxiety Disorder</a:t>
            </a:r>
          </a:p>
          <a:p>
            <a:r>
              <a:rPr lang="en-US" sz="2000" dirty="0"/>
              <a:t>PTSD</a:t>
            </a:r>
          </a:p>
        </p:txBody>
      </p:sp>
      <p:pic>
        <p:nvPicPr>
          <p:cNvPr id="10" name="Picture 9" descr="TWS-VRS logo, color, PNG format">
            <a:extLst>
              <a:ext uri="{FF2B5EF4-FFF2-40B4-BE49-F238E27FC236}">
                <a16:creationId xmlns:a16="http://schemas.microsoft.com/office/drawing/2014/main" id="{CA7F17E8-6AE6-C535-AFB8-505DC10A52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6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62" y="783047"/>
            <a:ext cx="10703859" cy="1066800"/>
          </a:xfrm>
        </p:spPr>
        <p:txBody>
          <a:bodyPr>
            <a:noAutofit/>
          </a:bodyPr>
          <a:lstStyle/>
          <a:p>
            <a:r>
              <a:rPr lang="en-US" sz="4000" dirty="0">
                <a:cs typeface="Arial" panose="020B0604020202020204" pitchFamily="34" charset="0"/>
              </a:rPr>
              <a:t>TIPS | Autism Spectrum Disorder </a:t>
            </a:r>
          </a:p>
        </p:txBody>
      </p:sp>
      <p:graphicFrame>
        <p:nvGraphicFramePr>
          <p:cNvPr id="5" name="Table 4"/>
          <p:cNvGraphicFramePr>
            <a:graphicFrameLocks noGrp="1"/>
          </p:cNvGraphicFramePr>
          <p:nvPr>
            <p:extLst>
              <p:ext uri="{D42A27DB-BD31-4B8C-83A1-F6EECF244321}">
                <p14:modId xmlns:p14="http://schemas.microsoft.com/office/powerpoint/2010/main" val="640472753"/>
              </p:ext>
            </p:extLst>
          </p:nvPr>
        </p:nvGraphicFramePr>
        <p:xfrm>
          <a:off x="1011219" y="2205643"/>
          <a:ext cx="9079454" cy="4297680"/>
        </p:xfrm>
        <a:graphic>
          <a:graphicData uri="http://schemas.openxmlformats.org/drawingml/2006/table">
            <a:tbl>
              <a:tblPr firstRow="1" bandRow="1">
                <a:tableStyleId>{616DA210-FB5B-4158-B5E0-FEB733F419BA}</a:tableStyleId>
              </a:tblPr>
              <a:tblGrid>
                <a:gridCol w="9079454">
                  <a:extLst>
                    <a:ext uri="{9D8B030D-6E8A-4147-A177-3AD203B41FA5}">
                      <a16:colId xmlns:a16="http://schemas.microsoft.com/office/drawing/2014/main" val="20000"/>
                    </a:ext>
                  </a:extLst>
                </a:gridCol>
              </a:tblGrid>
              <a:tr h="331626">
                <a:tc>
                  <a:txBody>
                    <a:bodyPr/>
                    <a:lstStyle/>
                    <a:p>
                      <a:pPr marL="0" indent="0">
                        <a:buFont typeface="Wingdings" pitchFamily="2" charset="2"/>
                        <a:buNone/>
                      </a:pP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Give “show me” interviews</a:t>
                      </a:r>
                    </a:p>
                  </a:txBody>
                  <a:tcPr/>
                </a:tc>
                <a:extLst>
                  <a:ext uri="{0D108BD9-81ED-4DB2-BD59-A6C34878D82A}">
                    <a16:rowId xmlns:a16="http://schemas.microsoft.com/office/drawing/2014/main" val="10000"/>
                  </a:ext>
                </a:extLst>
              </a:tr>
              <a:tr h="322409">
                <a:tc>
                  <a:txBody>
                    <a:bodyPr/>
                    <a:lstStyle/>
                    <a:p>
                      <a:r>
                        <a:rPr lang="en-US" sz="2000" b="0" baseline="0" dirty="0">
                          <a:solidFill>
                            <a:schemeClr val="tx1"/>
                          </a:solidFill>
                          <a:latin typeface="Verdana" panose="020B0604030504040204" pitchFamily="34" charset="0"/>
                          <a:ea typeface="Verdana" panose="020B0604030504040204" pitchFamily="34" charset="0"/>
                        </a:rPr>
                        <a:t>Put verbal instructions in writing </a:t>
                      </a:r>
                      <a:endParaRPr lang="en-US" sz="2000" b="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570416">
                <a:tc>
                  <a:txBody>
                    <a:bodyPr/>
                    <a:lstStyle/>
                    <a:p>
                      <a:pPr marL="0" indent="0" algn="l">
                        <a:buFont typeface="Wingdings" pitchFamily="2" charset="2"/>
                        <a:buNone/>
                      </a:pP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Slow down questions, give more time to think, assure that taking more time is ok. </a:t>
                      </a:r>
                    </a:p>
                  </a:txBody>
                  <a:tcPr/>
                </a:tc>
                <a:extLst>
                  <a:ext uri="{0D108BD9-81ED-4DB2-BD59-A6C34878D82A}">
                    <a16:rowId xmlns:a16="http://schemas.microsoft.com/office/drawing/2014/main" val="10002"/>
                  </a:ext>
                </a:extLst>
              </a:tr>
              <a:tr h="570416">
                <a:tc>
                  <a:txBody>
                    <a:bodyPr/>
                    <a:lstStyle/>
                    <a:p>
                      <a:r>
                        <a:rPr lang="en-US" sz="2000" b="0" dirty="0">
                          <a:solidFill>
                            <a:schemeClr val="tx1"/>
                          </a:solidFill>
                          <a:latin typeface="Verdana" panose="020B0604030504040204" pitchFamily="34" charset="0"/>
                          <a:ea typeface="Verdana" panose="020B0604030504040204" pitchFamily="34" charset="0"/>
                        </a:rPr>
                        <a:t>Have</a:t>
                      </a:r>
                      <a:r>
                        <a:rPr lang="en-US" sz="2000" b="0" baseline="0" dirty="0">
                          <a:solidFill>
                            <a:schemeClr val="tx1"/>
                          </a:solidFill>
                          <a:latin typeface="Verdana" panose="020B0604030504040204" pitchFamily="34" charset="0"/>
                          <a:ea typeface="Verdana" panose="020B0604030504040204" pitchFamily="34" charset="0"/>
                        </a:rPr>
                        <a:t> the same few people ask questions and give direction. Familiarity reduces anxiety; therefore increasing verbal ability.</a:t>
                      </a:r>
                    </a:p>
                  </a:txBody>
                  <a:tcPr/>
                </a:tc>
                <a:extLst>
                  <a:ext uri="{0D108BD9-81ED-4DB2-BD59-A6C34878D82A}">
                    <a16:rowId xmlns:a16="http://schemas.microsoft.com/office/drawing/2014/main" val="10003"/>
                  </a:ext>
                </a:extLst>
              </a:tr>
              <a:tr h="570416">
                <a:tc>
                  <a:txBody>
                    <a:bodyPr/>
                    <a:lstStyle/>
                    <a:p>
                      <a:pPr marL="0" indent="0" algn="l">
                        <a:buFont typeface="Wingdings" pitchFamily="2" charset="2"/>
                        <a:buNone/>
                      </a:pP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Allow lots of repetitive practice learning job tasks so information is more automatic and does not require in depth thought process</a:t>
                      </a:r>
                    </a:p>
                  </a:txBody>
                  <a:tcPr/>
                </a:tc>
                <a:extLst>
                  <a:ext uri="{0D108BD9-81ED-4DB2-BD59-A6C34878D82A}">
                    <a16:rowId xmlns:a16="http://schemas.microsoft.com/office/drawing/2014/main" val="10004"/>
                  </a:ext>
                </a:extLst>
              </a:tr>
              <a:tr h="625352">
                <a:tc>
                  <a:txBody>
                    <a:bodyPr/>
                    <a:lstStyle/>
                    <a:p>
                      <a:pPr marL="0" indent="0" algn="l">
                        <a:buFont typeface="Wingdings" pitchFamily="2" charset="2"/>
                        <a:buNone/>
                      </a:pP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Give options of what to do and say if they do not have the answer to a question</a:t>
                      </a:r>
                    </a:p>
                  </a:txBody>
                  <a:tcPr/>
                </a:tc>
                <a:extLst>
                  <a:ext uri="{0D108BD9-81ED-4DB2-BD59-A6C34878D82A}">
                    <a16:rowId xmlns:a16="http://schemas.microsoft.com/office/drawing/2014/main" val="2149513890"/>
                  </a:ext>
                </a:extLst>
              </a:tr>
              <a:tr h="570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Verdana" panose="020B0604030504040204" pitchFamily="34" charset="0"/>
                          <a:ea typeface="Verdana" panose="020B0604030504040204" pitchFamily="34" charset="0"/>
                        </a:rPr>
                        <a:t>Consider the use of noise limiting headphones or remote work for those with sensory sensitivity </a:t>
                      </a:r>
                    </a:p>
                  </a:txBody>
                  <a:tcPr/>
                </a:tc>
                <a:extLst>
                  <a:ext uri="{0D108BD9-81ED-4DB2-BD59-A6C34878D82A}">
                    <a16:rowId xmlns:a16="http://schemas.microsoft.com/office/drawing/2014/main" val="3123921992"/>
                  </a:ext>
                </a:extLst>
              </a:tr>
            </a:tbl>
          </a:graphicData>
        </a:graphic>
      </p:graphicFrame>
    </p:spTree>
    <p:extLst>
      <p:ext uri="{BB962C8B-B14F-4D97-AF65-F5344CB8AC3E}">
        <p14:creationId xmlns:p14="http://schemas.microsoft.com/office/powerpoint/2010/main" val="11190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71" y="849982"/>
            <a:ext cx="9809328" cy="912310"/>
          </a:xfrm>
        </p:spPr>
        <p:txBody>
          <a:bodyPr>
            <a:noAutofit/>
          </a:bodyPr>
          <a:lstStyle/>
          <a:p>
            <a:r>
              <a:rPr lang="en-US" sz="4000" dirty="0"/>
              <a:t>TIPS | Deaf / Hard of Hearing</a:t>
            </a:r>
          </a:p>
        </p:txBody>
      </p:sp>
      <p:graphicFrame>
        <p:nvGraphicFramePr>
          <p:cNvPr id="5" name="Table 4" descr="Don't push, touch or learn on a person's wheelchair; it's part of her personal space and is a safety hazard. If you plan on having a long conversation with a person in a wheelchair, try to locate a chair and sit to meet the person at eye level. Keep the ramps and wheelchair-accessible doors to your building unlocked and unblocked. Always feel free to &quot;shake hands&quot;. Be aware of a person's reach limits. Place as many items as possible within their grasp." title="Physical/Mobility Impairments"/>
          <p:cNvGraphicFramePr>
            <a:graphicFrameLocks noGrp="1"/>
          </p:cNvGraphicFramePr>
          <p:nvPr>
            <p:extLst>
              <p:ext uri="{D42A27DB-BD31-4B8C-83A1-F6EECF244321}">
                <p14:modId xmlns:p14="http://schemas.microsoft.com/office/powerpoint/2010/main" val="2319714891"/>
              </p:ext>
            </p:extLst>
          </p:nvPr>
        </p:nvGraphicFramePr>
        <p:xfrm>
          <a:off x="824481" y="2060812"/>
          <a:ext cx="10492564" cy="4539727"/>
        </p:xfrm>
        <a:graphic>
          <a:graphicData uri="http://schemas.openxmlformats.org/drawingml/2006/table">
            <a:tbl>
              <a:tblPr firstRow="1" bandRow="1">
                <a:tableStyleId>{616DA210-FB5B-4158-B5E0-FEB733F419BA}</a:tableStyleId>
              </a:tblPr>
              <a:tblGrid>
                <a:gridCol w="10492564">
                  <a:extLst>
                    <a:ext uri="{9D8B030D-6E8A-4147-A177-3AD203B41FA5}">
                      <a16:colId xmlns:a16="http://schemas.microsoft.com/office/drawing/2014/main" val="20000"/>
                    </a:ext>
                  </a:extLst>
                </a:gridCol>
              </a:tblGrid>
              <a:tr h="6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There are a wide range of hearing losses and communication methods. If you do not know the individuals preferred communication method, ASK.</a:t>
                      </a:r>
                    </a:p>
                  </a:txBody>
                  <a:tcPr/>
                </a:tc>
                <a:extLst>
                  <a:ext uri="{0D108BD9-81ED-4DB2-BD59-A6C34878D82A}">
                    <a16:rowId xmlns:a16="http://schemas.microsoft.com/office/drawing/2014/main" val="10000"/>
                  </a:ext>
                </a:extLst>
              </a:tr>
              <a:tr h="638489">
                <a:tc>
                  <a:txBody>
                    <a:bodyPr/>
                    <a:lstStyle/>
                    <a:p>
                      <a:pPr lvl="0"/>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It is okay to use the terms deaf or deaf person. This is an exception to the person first language rule</a:t>
                      </a:r>
                    </a:p>
                  </a:txBody>
                  <a:tcPr/>
                </a:tc>
                <a:extLst>
                  <a:ext uri="{0D108BD9-81ED-4DB2-BD59-A6C34878D82A}">
                    <a16:rowId xmlns:a16="http://schemas.microsoft.com/office/drawing/2014/main" val="10001"/>
                  </a:ext>
                </a:extLst>
              </a:tr>
              <a:tr h="699247">
                <a:tc>
                  <a:txBody>
                    <a:bodyPr/>
                    <a:lstStyle/>
                    <a:p>
                      <a:pPr lvl="0"/>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To get the attention of a person with a hearing loss, call his/her name. If there is no response, you can lightly touch him/her on the arm or shoulder, or wave your hand</a:t>
                      </a:r>
                    </a:p>
                  </a:txBody>
                  <a:tcPr/>
                </a:tc>
                <a:extLst>
                  <a:ext uri="{0D108BD9-81ED-4DB2-BD59-A6C34878D82A}">
                    <a16:rowId xmlns:a16="http://schemas.microsoft.com/office/drawing/2014/main" val="10002"/>
                  </a:ext>
                </a:extLst>
              </a:tr>
              <a:tr h="31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Always face and speak to the individual not their companion/ interpreter </a:t>
                      </a:r>
                    </a:p>
                  </a:txBody>
                  <a:tcPr/>
                </a:tc>
                <a:extLst>
                  <a:ext uri="{0D108BD9-81ED-4DB2-BD59-A6C34878D82A}">
                    <a16:rowId xmlns:a16="http://schemas.microsoft.com/office/drawing/2014/main" val="10003"/>
                  </a:ext>
                </a:extLst>
              </a:tr>
              <a:tr h="572179">
                <a:tc>
                  <a:txBody>
                    <a:bodyPr/>
                    <a:lstStyle/>
                    <a:p>
                      <a:pPr lvl="0"/>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Use facial expressions and body language to communicate the emotion of a message, such as displeasure or approval</a:t>
                      </a:r>
                    </a:p>
                  </a:txBody>
                  <a:tcPr/>
                </a:tc>
                <a:extLst>
                  <a:ext uri="{0D108BD9-81ED-4DB2-BD59-A6C34878D82A}">
                    <a16:rowId xmlns:a16="http://schemas.microsoft.com/office/drawing/2014/main" val="10004"/>
                  </a:ext>
                </a:extLst>
              </a:tr>
              <a:tr h="572179">
                <a:tc>
                  <a:txBody>
                    <a:bodyPr/>
                    <a:lstStyle/>
                    <a:p>
                      <a:pPr lvl="0"/>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When providing information that involves a number or an address, consider alternative ways to provide it; writing, e-mailing, texting or faxing, are great ways to ensure accuracy and decrease frustration</a:t>
                      </a:r>
                    </a:p>
                  </a:txBody>
                  <a:tcPr/>
                </a:tc>
                <a:extLst>
                  <a:ext uri="{0D108BD9-81ED-4DB2-BD59-A6C34878D82A}">
                    <a16:rowId xmlns:a16="http://schemas.microsoft.com/office/drawing/2014/main" val="1598378064"/>
                  </a:ext>
                </a:extLst>
              </a:tr>
              <a:tr h="572179">
                <a:tc>
                  <a:txBody>
                    <a:bodyPr/>
                    <a:lstStyle/>
                    <a:p>
                      <a:pPr lvl="0"/>
                      <a:r>
                        <a:rPr lang="en-US" sz="1800" b="0" dirty="0">
                          <a:solidFill>
                            <a:schemeClr val="tx1"/>
                          </a:solidFill>
                          <a:latin typeface="Verdana" panose="020B0604030504040204" pitchFamily="34" charset="0"/>
                          <a:ea typeface="Verdana" panose="020B0604030504040204" pitchFamily="34" charset="0"/>
                          <a:cs typeface="Arial" panose="020B0604020202020204" pitchFamily="34" charset="0"/>
                        </a:rPr>
                        <a:t>In group settings: let the deaf individual determine the best seating arrangement in order for them to see the speaker and interpreter &amp; ensure one person speaks at a time</a:t>
                      </a:r>
                    </a:p>
                  </a:txBody>
                  <a:tcPr/>
                </a:tc>
                <a:extLst>
                  <a:ext uri="{0D108BD9-81ED-4DB2-BD59-A6C34878D82A}">
                    <a16:rowId xmlns:a16="http://schemas.microsoft.com/office/drawing/2014/main" val="4172210520"/>
                  </a:ext>
                </a:extLst>
              </a:tr>
            </a:tbl>
          </a:graphicData>
        </a:graphic>
      </p:graphicFrame>
    </p:spTree>
    <p:extLst>
      <p:ext uri="{BB962C8B-B14F-4D97-AF65-F5344CB8AC3E}">
        <p14:creationId xmlns:p14="http://schemas.microsoft.com/office/powerpoint/2010/main" val="187308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36" y="850452"/>
            <a:ext cx="9809328" cy="912310"/>
          </a:xfrm>
        </p:spPr>
        <p:txBody>
          <a:bodyPr>
            <a:noAutofit/>
          </a:bodyPr>
          <a:lstStyle/>
          <a:p>
            <a:r>
              <a:rPr lang="en-US" sz="4000" dirty="0"/>
              <a:t>TIPS | Physical/Mobility Impairments</a:t>
            </a:r>
          </a:p>
        </p:txBody>
      </p:sp>
      <p:graphicFrame>
        <p:nvGraphicFramePr>
          <p:cNvPr id="5" name="Table 4" descr="Don't push, touch or learn on a person's wheelchair; it's part of her personal space and is a safety hazard. If you plan on having a long conversation with a person in a wheelchair, try to locate a chair and sit to meet the person at eye level. Keep the ramps and wheelchair-accessible doors to your building unlocked and unblocked. Always feel free to &quot;shake hands&quot;. Be aware of a person's reach limits. Place as many items as possible within their grasp." title="Physical/Mobility Impairments"/>
          <p:cNvGraphicFramePr>
            <a:graphicFrameLocks noGrp="1"/>
          </p:cNvGraphicFramePr>
          <p:nvPr>
            <p:extLst>
              <p:ext uri="{D42A27DB-BD31-4B8C-83A1-F6EECF244321}">
                <p14:modId xmlns:p14="http://schemas.microsoft.com/office/powerpoint/2010/main" val="3263401519"/>
              </p:ext>
            </p:extLst>
          </p:nvPr>
        </p:nvGraphicFramePr>
        <p:xfrm>
          <a:off x="824481" y="2060812"/>
          <a:ext cx="9949218" cy="4585648"/>
        </p:xfrm>
        <a:graphic>
          <a:graphicData uri="http://schemas.openxmlformats.org/drawingml/2006/table">
            <a:tbl>
              <a:tblPr firstRow="1" bandRow="1">
                <a:tableStyleId>{616DA210-FB5B-4158-B5E0-FEB733F419BA}</a:tableStyleId>
              </a:tblPr>
              <a:tblGrid>
                <a:gridCol w="9949218">
                  <a:extLst>
                    <a:ext uri="{9D8B030D-6E8A-4147-A177-3AD203B41FA5}">
                      <a16:colId xmlns:a16="http://schemas.microsoft.com/office/drawing/2014/main" val="20000"/>
                    </a:ext>
                  </a:extLst>
                </a:gridCol>
              </a:tblGrid>
              <a:tr h="861480">
                <a:tc>
                  <a:txBody>
                    <a:bodyPr/>
                    <a:lstStyle/>
                    <a:p>
                      <a:pPr marL="0" indent="0">
                        <a:buFont typeface="Wingdings" pitchFamily="2" charset="2"/>
                        <a:buNone/>
                      </a:pPr>
                      <a:r>
                        <a:rPr kumimoji="0" lang="en-US" sz="2200" b="0" kern="1200" dirty="0">
                          <a:solidFill>
                            <a:schemeClr val="tx1"/>
                          </a:solidFill>
                          <a:effectLst/>
                          <a:latin typeface="Verdana" panose="020B0604030504040204" pitchFamily="34" charset="0"/>
                          <a:ea typeface="Verdana" panose="020B0604030504040204" pitchFamily="34" charset="0"/>
                          <a:cs typeface="+mn-cs"/>
                        </a:rPr>
                        <a:t>Don’t push, touch or lean on a person’s wheelchair; it’s part of their personal space and is a safety hazard</a:t>
                      </a:r>
                      <a:endParaRPr lang="en-US" sz="2200" b="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1200631">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rPr>
                        <a:t>If you plan on having a long conversation with a person in a</a:t>
                      </a:r>
                      <a:r>
                        <a:rPr lang="en-US" sz="2200" b="0" baseline="0" dirty="0">
                          <a:solidFill>
                            <a:schemeClr val="tx1"/>
                          </a:solidFill>
                          <a:latin typeface="Verdana" panose="020B0604030504040204" pitchFamily="34" charset="0"/>
                          <a:ea typeface="Verdana" panose="020B0604030504040204" pitchFamily="34" charset="0"/>
                        </a:rPr>
                        <a:t> wheelchair, try to locate a chair and sit to m</a:t>
                      </a:r>
                      <a:r>
                        <a:rPr lang="en-US" sz="2200" b="0" dirty="0">
                          <a:solidFill>
                            <a:schemeClr val="tx1"/>
                          </a:solidFill>
                          <a:latin typeface="Verdana" panose="020B0604030504040204" pitchFamily="34" charset="0"/>
                          <a:ea typeface="Verdana" panose="020B0604030504040204" pitchFamily="34" charset="0"/>
                        </a:rPr>
                        <a:t>eet the person at eye level</a:t>
                      </a:r>
                    </a:p>
                  </a:txBody>
                  <a:tcPr/>
                </a:tc>
                <a:extLst>
                  <a:ext uri="{0D108BD9-81ED-4DB2-BD59-A6C34878D82A}">
                    <a16:rowId xmlns:a16="http://schemas.microsoft.com/office/drawing/2014/main" val="10001"/>
                  </a:ext>
                </a:extLst>
              </a:tr>
              <a:tr h="855722">
                <a:tc>
                  <a:txBody>
                    <a:bodyPr/>
                    <a:lstStyle/>
                    <a:p>
                      <a:pPr marL="0" indent="0" algn="l">
                        <a:buFont typeface="Wingdings" pitchFamily="2" charset="2"/>
                        <a:buNone/>
                      </a:pPr>
                      <a:r>
                        <a:rPr lang="en-US" sz="2200" b="0" kern="1200" dirty="0">
                          <a:solidFill>
                            <a:schemeClr val="tx1"/>
                          </a:solidFill>
                          <a:effectLst/>
                          <a:latin typeface="Verdana" panose="020B0604030504040204" pitchFamily="34" charset="0"/>
                          <a:ea typeface="Verdana" panose="020B0604030504040204" pitchFamily="34" charset="0"/>
                          <a:cs typeface="+mn-cs"/>
                        </a:rPr>
                        <a:t>Keep the ramps and wheelchair accessible doors to your building unlocked and unblocked</a:t>
                      </a:r>
                      <a:endParaRPr lang="en-US" sz="2200" b="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831205">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rPr>
                        <a:t>Always</a:t>
                      </a:r>
                      <a:r>
                        <a:rPr lang="en-US" sz="2200" b="0" baseline="0" dirty="0">
                          <a:solidFill>
                            <a:schemeClr val="tx1"/>
                          </a:solidFill>
                          <a:latin typeface="Verdana" panose="020B0604030504040204" pitchFamily="34" charset="0"/>
                          <a:ea typeface="Verdana" panose="020B0604030504040204" pitchFamily="34" charset="0"/>
                        </a:rPr>
                        <a:t> feel free to shake hands</a:t>
                      </a:r>
                    </a:p>
                  </a:txBody>
                  <a:tcPr/>
                </a:tc>
                <a:extLst>
                  <a:ext uri="{0D108BD9-81ED-4DB2-BD59-A6C34878D82A}">
                    <a16:rowId xmlns:a16="http://schemas.microsoft.com/office/drawing/2014/main" val="10003"/>
                  </a:ext>
                </a:extLst>
              </a:tr>
              <a:tr h="836610">
                <a:tc>
                  <a:txBody>
                    <a:bodyPr/>
                    <a:lstStyle/>
                    <a:p>
                      <a:pPr marL="0" indent="0" algn="l">
                        <a:buFont typeface="Wingdings" pitchFamily="2" charset="2"/>
                        <a:buNone/>
                      </a:pPr>
                      <a:r>
                        <a:rPr lang="en-US" sz="2200" b="0" kern="1200" dirty="0">
                          <a:solidFill>
                            <a:schemeClr val="tx1"/>
                          </a:solidFill>
                          <a:effectLst/>
                          <a:latin typeface="Verdana" panose="020B0604030504040204" pitchFamily="34" charset="0"/>
                          <a:ea typeface="Verdana" panose="020B0604030504040204" pitchFamily="34" charset="0"/>
                          <a:cs typeface="+mn-cs"/>
                        </a:rPr>
                        <a:t>Be aware of a person’s reach limits. Place as many items as possible within </a:t>
                      </a:r>
                      <a:r>
                        <a:rPr lang="en-US" sz="2200" b="0" kern="1200">
                          <a:solidFill>
                            <a:schemeClr val="tx1"/>
                          </a:solidFill>
                          <a:effectLst/>
                          <a:latin typeface="Verdana" panose="020B0604030504040204" pitchFamily="34" charset="0"/>
                          <a:ea typeface="Verdana" panose="020B0604030504040204" pitchFamily="34" charset="0"/>
                          <a:cs typeface="+mn-cs"/>
                        </a:rPr>
                        <a:t>their grasp</a:t>
                      </a:r>
                      <a:endParaRPr lang="en-US" sz="2200" b="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924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64" y="828122"/>
            <a:ext cx="10171056" cy="914400"/>
          </a:xfrm>
        </p:spPr>
        <p:txBody>
          <a:bodyPr>
            <a:noAutofit/>
          </a:bodyPr>
          <a:lstStyle/>
          <a:p>
            <a:r>
              <a:rPr lang="en-US" sz="4000" dirty="0">
                <a:cs typeface="Arial" panose="020B0604020202020204" pitchFamily="34" charset="0"/>
              </a:rPr>
              <a:t>TIPS | Blindness / Visual Impairments</a:t>
            </a:r>
          </a:p>
        </p:txBody>
      </p:sp>
      <p:graphicFrame>
        <p:nvGraphicFramePr>
          <p:cNvPr id="5" name="Table 4"/>
          <p:cNvGraphicFramePr>
            <a:graphicFrameLocks noGrp="1"/>
          </p:cNvGraphicFramePr>
          <p:nvPr>
            <p:extLst>
              <p:ext uri="{D42A27DB-BD31-4B8C-83A1-F6EECF244321}">
                <p14:modId xmlns:p14="http://schemas.microsoft.com/office/powerpoint/2010/main" val="35265949"/>
              </p:ext>
            </p:extLst>
          </p:nvPr>
        </p:nvGraphicFramePr>
        <p:xfrm>
          <a:off x="377414" y="2209661"/>
          <a:ext cx="9789459" cy="4449323"/>
        </p:xfrm>
        <a:graphic>
          <a:graphicData uri="http://schemas.openxmlformats.org/drawingml/2006/table">
            <a:tbl>
              <a:tblPr firstRow="1" bandRow="1">
                <a:tableStyleId>{616DA210-FB5B-4158-B5E0-FEB733F419BA}</a:tableStyleId>
              </a:tblPr>
              <a:tblGrid>
                <a:gridCol w="9789459">
                  <a:extLst>
                    <a:ext uri="{9D8B030D-6E8A-4147-A177-3AD203B41FA5}">
                      <a16:colId xmlns:a16="http://schemas.microsoft.com/office/drawing/2014/main" val="20000"/>
                    </a:ext>
                  </a:extLst>
                </a:gridCol>
              </a:tblGrid>
              <a:tr h="528418">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Identify yourself when interacting, entering, or leaving a room</a:t>
                      </a:r>
                    </a:p>
                  </a:txBody>
                  <a:tcPr/>
                </a:tc>
                <a:extLst>
                  <a:ext uri="{0D108BD9-81ED-4DB2-BD59-A6C34878D82A}">
                    <a16:rowId xmlns:a16="http://schemas.microsoft.com/office/drawing/2014/main" val="10000"/>
                  </a:ext>
                </a:extLst>
              </a:tr>
              <a:tr h="820897">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Address individuals who are blind by name, especially in a crowded place </a:t>
                      </a:r>
                    </a:p>
                  </a:txBody>
                  <a:tcPr/>
                </a:tc>
                <a:extLst>
                  <a:ext uri="{0D108BD9-81ED-4DB2-BD59-A6C34878D82A}">
                    <a16:rowId xmlns:a16="http://schemas.microsoft.com/office/drawing/2014/main" val="10001"/>
                  </a:ext>
                </a:extLst>
              </a:tr>
              <a:tr h="576259">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Feel free to use words that refer to “vision”</a:t>
                      </a:r>
                    </a:p>
                  </a:txBody>
                  <a:tcPr/>
                </a:tc>
                <a:extLst>
                  <a:ext uri="{0D108BD9-81ED-4DB2-BD59-A6C34878D82A}">
                    <a16:rowId xmlns:a16="http://schemas.microsoft.com/office/drawing/2014/main" val="10002"/>
                  </a:ext>
                </a:extLst>
              </a:tr>
              <a:tr h="820897">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Never take hold of a white cane or pet a service animal without</a:t>
                      </a:r>
                      <a:r>
                        <a:rPr lang="en-US" sz="2200" b="0" baseline="0" dirty="0">
                          <a:solidFill>
                            <a:schemeClr val="tx1"/>
                          </a:solidFill>
                          <a:latin typeface="Verdana" panose="020B0604030504040204" pitchFamily="34" charset="0"/>
                          <a:ea typeface="Verdana" panose="020B0604030504040204" pitchFamily="34" charset="0"/>
                          <a:cs typeface="Arial" panose="020B0604020202020204" pitchFamily="34" charset="0"/>
                        </a:rPr>
                        <a:t> permission</a:t>
                      </a:r>
                      <a:endPar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0003"/>
                  </a:ext>
                </a:extLst>
              </a:tr>
              <a:tr h="639537">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Give clear directions and share information on surroundings</a:t>
                      </a:r>
                    </a:p>
                  </a:txBody>
                  <a:tcPr/>
                </a:tc>
                <a:extLst>
                  <a:ext uri="{0D108BD9-81ED-4DB2-BD59-A6C34878D82A}">
                    <a16:rowId xmlns:a16="http://schemas.microsoft.com/office/drawing/2014/main" val="10004"/>
                  </a:ext>
                </a:extLst>
              </a:tr>
              <a:tr h="592126">
                <a:tc>
                  <a:txBody>
                    <a:bodyPr/>
                    <a:lstStyle/>
                    <a:p>
                      <a:pPr marL="0" indent="0" algn="l">
                        <a:buFont typeface="Wingdings" pitchFamily="2" charset="2"/>
                        <a:buNone/>
                      </a:pPr>
                      <a:r>
                        <a:rPr lang="en-US" sz="2200" b="0" dirty="0">
                          <a:solidFill>
                            <a:schemeClr val="tx1"/>
                          </a:solidFill>
                          <a:latin typeface="Verdana" panose="020B0604030504040204" pitchFamily="34" charset="0"/>
                          <a:ea typeface="Verdana" panose="020B0604030504040204" pitchFamily="34" charset="0"/>
                          <a:cs typeface="Arial" panose="020B0604020202020204" pitchFamily="34" charset="0"/>
                        </a:rPr>
                        <a:t>Offer assistance with mobility by using </a:t>
                      </a:r>
                      <a:r>
                        <a:rPr lang="en-US" sz="2200" b="0" baseline="0" dirty="0">
                          <a:solidFill>
                            <a:schemeClr val="tx1"/>
                          </a:solidFill>
                          <a:latin typeface="Verdana" panose="020B0604030504040204" pitchFamily="34" charset="0"/>
                          <a:ea typeface="Verdana" panose="020B0604030504040204" pitchFamily="34" charset="0"/>
                          <a:cs typeface="Arial" panose="020B0604020202020204" pitchFamily="34" charset="0"/>
                        </a:rPr>
                        <a:t>“Sighted Guide”</a:t>
                      </a:r>
                    </a:p>
                  </a:txBody>
                  <a:tcPr/>
                </a:tc>
                <a:extLst>
                  <a:ext uri="{0D108BD9-81ED-4DB2-BD59-A6C34878D82A}">
                    <a16:rowId xmlns:a16="http://schemas.microsoft.com/office/drawing/2014/main" val="10005"/>
                  </a:ext>
                </a:extLst>
              </a:tr>
              <a:tr h="471189">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200" b="0" dirty="0">
                          <a:solidFill>
                            <a:schemeClr val="tx1"/>
                          </a:solidFill>
                          <a:latin typeface="Verdana" panose="020B0604030504040204" pitchFamily="34" charset="0"/>
                          <a:ea typeface="Verdana" panose="020B0604030504040204" pitchFamily="34" charset="0"/>
                        </a:rPr>
                        <a:t>Offer to read written information</a:t>
                      </a:r>
                    </a:p>
                  </a:txBody>
                  <a:tcPr/>
                </a:tc>
                <a:extLst>
                  <a:ext uri="{0D108BD9-81ED-4DB2-BD59-A6C34878D82A}">
                    <a16:rowId xmlns:a16="http://schemas.microsoft.com/office/drawing/2014/main" val="2452645031"/>
                  </a:ext>
                </a:extLst>
              </a:tr>
            </a:tbl>
          </a:graphicData>
        </a:graphic>
      </p:graphicFrame>
    </p:spTree>
    <p:extLst>
      <p:ext uri="{BB962C8B-B14F-4D97-AF65-F5344CB8AC3E}">
        <p14:creationId xmlns:p14="http://schemas.microsoft.com/office/powerpoint/2010/main" val="9178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04" y="765225"/>
            <a:ext cx="9797143" cy="998260"/>
          </a:xfrm>
        </p:spPr>
        <p:txBody>
          <a:bodyPr>
            <a:normAutofit/>
          </a:bodyPr>
          <a:lstStyle/>
          <a:p>
            <a:r>
              <a:rPr lang="en-US" sz="4000" dirty="0"/>
              <a:t>Types of Workplace Accommodations</a:t>
            </a:r>
          </a:p>
        </p:txBody>
      </p:sp>
      <p:sp>
        <p:nvSpPr>
          <p:cNvPr id="4" name="Content Placeholder 3"/>
          <p:cNvSpPr>
            <a:spLocks noGrp="1"/>
          </p:cNvSpPr>
          <p:nvPr>
            <p:ph sz="half" idx="1"/>
          </p:nvPr>
        </p:nvSpPr>
        <p:spPr>
          <a:xfrm>
            <a:off x="924788" y="1940235"/>
            <a:ext cx="4616058" cy="3898540"/>
          </a:xfrm>
        </p:spPr>
        <p:txBody>
          <a:bodyPr>
            <a:noAutofit/>
          </a:bodyPr>
          <a:lstStyle/>
          <a:p>
            <a:pPr marL="0" indent="0">
              <a:buNone/>
            </a:pPr>
            <a:r>
              <a:rPr lang="en-US" sz="3000" b="1" dirty="0"/>
              <a:t>High Tech</a:t>
            </a:r>
          </a:p>
          <a:p>
            <a:r>
              <a:rPr lang="en-US" sz="2000" dirty="0"/>
              <a:t>Installing a ramp</a:t>
            </a:r>
          </a:p>
          <a:p>
            <a:r>
              <a:rPr lang="en-US" sz="2000" dirty="0"/>
              <a:t>Video Phones</a:t>
            </a:r>
          </a:p>
          <a:p>
            <a:r>
              <a:rPr lang="en-US" sz="2000" dirty="0"/>
              <a:t>Vehicle Modifications</a:t>
            </a:r>
          </a:p>
          <a:p>
            <a:r>
              <a:rPr lang="en-US" sz="2000" dirty="0"/>
              <a:t>CCTVs</a:t>
            </a:r>
          </a:p>
          <a:p>
            <a:r>
              <a:rPr lang="en-US" sz="2000" dirty="0"/>
              <a:t>OCR software</a:t>
            </a:r>
          </a:p>
          <a:p>
            <a:r>
              <a:rPr lang="en-US" sz="2000" dirty="0"/>
              <a:t>Screen Reader/Magnification/Dictation</a:t>
            </a:r>
          </a:p>
        </p:txBody>
      </p:sp>
      <p:sp>
        <p:nvSpPr>
          <p:cNvPr id="5" name="Content Placeholder 4"/>
          <p:cNvSpPr>
            <a:spLocks noGrp="1"/>
          </p:cNvSpPr>
          <p:nvPr>
            <p:ph sz="half" idx="2"/>
          </p:nvPr>
        </p:nvSpPr>
        <p:spPr>
          <a:xfrm>
            <a:off x="5475642" y="1940235"/>
            <a:ext cx="6774974" cy="4628878"/>
          </a:xfrm>
        </p:spPr>
        <p:txBody>
          <a:bodyPr>
            <a:noAutofit/>
          </a:bodyPr>
          <a:lstStyle/>
          <a:p>
            <a:pPr marL="0" indent="0">
              <a:buNone/>
            </a:pPr>
            <a:r>
              <a:rPr lang="en-US" sz="3000" b="1" dirty="0"/>
              <a:t>Low Tech</a:t>
            </a:r>
          </a:p>
          <a:p>
            <a:r>
              <a:rPr lang="en-US" sz="2000" dirty="0"/>
              <a:t>Adjusted work schedule/Telework</a:t>
            </a:r>
          </a:p>
          <a:p>
            <a:r>
              <a:rPr lang="en-US" sz="2000" dirty="0"/>
              <a:t>Lighting</a:t>
            </a:r>
          </a:p>
          <a:p>
            <a:r>
              <a:rPr lang="en-US" sz="2000" dirty="0"/>
              <a:t>Pillow for chair/Adjusted Chair</a:t>
            </a:r>
          </a:p>
          <a:p>
            <a:r>
              <a:rPr lang="en-US" sz="2000" dirty="0"/>
              <a:t>Tactile dots/stickers</a:t>
            </a:r>
          </a:p>
          <a:p>
            <a:r>
              <a:rPr lang="en-US" sz="2000" dirty="0"/>
              <a:t>Large print keyboard/documents</a:t>
            </a:r>
          </a:p>
          <a:p>
            <a:r>
              <a:rPr lang="en-US" sz="2000" dirty="0"/>
              <a:t>CPU mouse</a:t>
            </a:r>
          </a:p>
          <a:p>
            <a:r>
              <a:rPr lang="en-US" sz="2000" dirty="0"/>
              <a:t>Ear plugs</a:t>
            </a:r>
          </a:p>
          <a:p>
            <a:r>
              <a:rPr lang="en-US" sz="2000" dirty="0"/>
              <a:t>Recorder</a:t>
            </a:r>
          </a:p>
        </p:txBody>
      </p:sp>
      <p:pic>
        <p:nvPicPr>
          <p:cNvPr id="3" name="Picture 2" descr="TWS-VRS logo, color, PNG format">
            <a:extLst>
              <a:ext uri="{FF2B5EF4-FFF2-40B4-BE49-F238E27FC236}">
                <a16:creationId xmlns:a16="http://schemas.microsoft.com/office/drawing/2014/main" id="{0D83A619-1083-7F52-3738-90C796249E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069" y="1997801"/>
            <a:ext cx="9302351" cy="1513840"/>
          </a:xfrm>
        </p:spPr>
        <p:txBody>
          <a:bodyPr>
            <a:noAutofit/>
          </a:bodyPr>
          <a:lstStyle/>
          <a:p>
            <a:r>
              <a:rPr lang="en-US" sz="3000" dirty="0">
                <a:solidFill>
                  <a:schemeClr val="tx1"/>
                </a:solidFill>
              </a:rPr>
              <a:t>You sit down next to Dan at lunch time. You start conversing with him and notice he has trouble speaking:</a:t>
            </a:r>
          </a:p>
        </p:txBody>
      </p:sp>
      <p:sp>
        <p:nvSpPr>
          <p:cNvPr id="3" name="Content Placeholder 2"/>
          <p:cNvSpPr>
            <a:spLocks noGrp="1"/>
          </p:cNvSpPr>
          <p:nvPr>
            <p:ph idx="1"/>
          </p:nvPr>
        </p:nvSpPr>
        <p:spPr>
          <a:xfrm>
            <a:off x="1428349" y="3414546"/>
            <a:ext cx="10133731" cy="2910599"/>
          </a:xfrm>
        </p:spPr>
        <p:txBody>
          <a:bodyPr>
            <a:noAutofit/>
          </a:bodyPr>
          <a:lstStyle/>
          <a:p>
            <a:pPr marL="0" indent="0">
              <a:buNone/>
            </a:pPr>
            <a:r>
              <a:rPr lang="en-US" sz="3000" dirty="0"/>
              <a:t>Do you:</a:t>
            </a:r>
          </a:p>
          <a:p>
            <a:pPr marL="514350" indent="-514350">
              <a:buAutoNum type="alphaLcPeriod"/>
            </a:pPr>
            <a:r>
              <a:rPr lang="en-US" sz="3000" dirty="0"/>
              <a:t>Pretend you understand what was said</a:t>
            </a:r>
          </a:p>
          <a:p>
            <a:pPr marL="514350" indent="-514350">
              <a:buAutoNum type="alphaLcPeriod"/>
            </a:pPr>
            <a:r>
              <a:rPr lang="en-US" sz="3000" dirty="0"/>
              <a:t>Smile and get up as fast as you can</a:t>
            </a:r>
          </a:p>
          <a:p>
            <a:pPr marL="514350" indent="-514350">
              <a:buAutoNum type="alphaLcPeriod"/>
            </a:pPr>
            <a:r>
              <a:rPr lang="en-US" sz="3000" dirty="0"/>
              <a:t>Repeat what you understood and ask him to repeat the rest of the information</a:t>
            </a:r>
          </a:p>
        </p:txBody>
      </p:sp>
      <p:sp>
        <p:nvSpPr>
          <p:cNvPr id="4" name="Title 4">
            <a:extLst>
              <a:ext uri="{FF2B5EF4-FFF2-40B4-BE49-F238E27FC236}">
                <a16:creationId xmlns:a16="http://schemas.microsoft.com/office/drawing/2014/main" id="{B60706C4-95CD-4B56-BEB2-AA2510F4EE22}"/>
              </a:ext>
            </a:extLst>
          </p:cNvPr>
          <p:cNvSpPr txBox="1">
            <a:spLocks/>
          </p:cNvSpPr>
          <p:nvPr/>
        </p:nvSpPr>
        <p:spPr>
          <a:xfrm>
            <a:off x="1170791" y="861741"/>
            <a:ext cx="6556066" cy="915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#1</a:t>
            </a:r>
          </a:p>
        </p:txBody>
      </p:sp>
      <p:pic>
        <p:nvPicPr>
          <p:cNvPr id="5" name="Picture 4" descr="TWS-VRS logo, color, PNG format">
            <a:extLst>
              <a:ext uri="{FF2B5EF4-FFF2-40B4-BE49-F238E27FC236}">
                <a16:creationId xmlns:a16="http://schemas.microsoft.com/office/drawing/2014/main" id="{582367EA-2231-1D11-AF49-7A7A183C6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B922-F867-4529-A9DB-4ECBAE18742E}"/>
              </a:ext>
            </a:extLst>
          </p:cNvPr>
          <p:cNvSpPr>
            <a:spLocks noGrp="1"/>
          </p:cNvSpPr>
          <p:nvPr>
            <p:ph type="title"/>
          </p:nvPr>
        </p:nvSpPr>
        <p:spPr>
          <a:xfrm>
            <a:off x="381000" y="2883606"/>
            <a:ext cx="10141782" cy="1090788"/>
          </a:xfrm>
        </p:spPr>
        <p:txBody>
          <a:bodyPr>
            <a:normAutofit/>
          </a:bodyPr>
          <a:lstStyle/>
          <a:p>
            <a:pPr algn="l"/>
            <a:r>
              <a:rPr lang="en-US" sz="4000" dirty="0"/>
              <a:t>The Business Case</a:t>
            </a:r>
          </a:p>
        </p:txBody>
      </p:sp>
      <p:pic>
        <p:nvPicPr>
          <p:cNvPr id="5" name="Picture 4" descr="TWS-VRS logo, color, PNG format">
            <a:extLst>
              <a:ext uri="{FF2B5EF4-FFF2-40B4-BE49-F238E27FC236}">
                <a16:creationId xmlns:a16="http://schemas.microsoft.com/office/drawing/2014/main" id="{4828D5AC-EB62-C8E8-503F-D84A5A05BC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51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310" y="2286000"/>
            <a:ext cx="8736146" cy="1143000"/>
          </a:xfrm>
        </p:spPr>
        <p:txBody>
          <a:bodyPr>
            <a:noAutofit/>
          </a:bodyPr>
          <a:lstStyle/>
          <a:p>
            <a:r>
              <a:rPr lang="en-US" sz="3000" dirty="0">
                <a:solidFill>
                  <a:schemeClr val="tx1"/>
                </a:solidFill>
              </a:rPr>
              <a:t>You see Jose who is in a wheelchair, and you need to ask him a question:</a:t>
            </a:r>
            <a:endParaRPr lang="en-US" sz="3000" b="1" dirty="0">
              <a:solidFill>
                <a:schemeClr val="tx1"/>
              </a:solidFill>
            </a:endParaRPr>
          </a:p>
        </p:txBody>
      </p:sp>
      <p:sp>
        <p:nvSpPr>
          <p:cNvPr id="3" name="Content Placeholder 2"/>
          <p:cNvSpPr>
            <a:spLocks noGrp="1"/>
          </p:cNvSpPr>
          <p:nvPr>
            <p:ph idx="1"/>
          </p:nvPr>
        </p:nvSpPr>
        <p:spPr>
          <a:xfrm>
            <a:off x="1713583" y="3310515"/>
            <a:ext cx="8229600" cy="2655263"/>
          </a:xfrm>
        </p:spPr>
        <p:txBody>
          <a:bodyPr>
            <a:noAutofit/>
          </a:bodyPr>
          <a:lstStyle/>
          <a:p>
            <a:pPr marL="0" indent="0">
              <a:buNone/>
            </a:pPr>
            <a:r>
              <a:rPr lang="en-US" sz="3000" dirty="0"/>
              <a:t>You should:</a:t>
            </a:r>
          </a:p>
          <a:p>
            <a:pPr marL="514350" indent="-514350">
              <a:buAutoNum type="alphaLcPeriod"/>
            </a:pPr>
            <a:r>
              <a:rPr lang="en-US" sz="3000" dirty="0"/>
              <a:t>Kneel down to ask him the question</a:t>
            </a:r>
          </a:p>
          <a:p>
            <a:pPr marL="514350" indent="-514350">
              <a:buAutoNum type="alphaLcPeriod"/>
            </a:pPr>
            <a:r>
              <a:rPr lang="en-US" sz="3000" dirty="0"/>
              <a:t>Pull his wheelchair to get his attention</a:t>
            </a:r>
          </a:p>
          <a:p>
            <a:pPr marL="514350" indent="-514350">
              <a:buAutoNum type="alphaLcPeriod"/>
            </a:pPr>
            <a:r>
              <a:rPr lang="en-US" sz="3000" dirty="0"/>
              <a:t>Simply ask him the question</a:t>
            </a:r>
          </a:p>
        </p:txBody>
      </p:sp>
      <p:sp>
        <p:nvSpPr>
          <p:cNvPr id="4" name="Title 4">
            <a:extLst>
              <a:ext uri="{FF2B5EF4-FFF2-40B4-BE49-F238E27FC236}">
                <a16:creationId xmlns:a16="http://schemas.microsoft.com/office/drawing/2014/main" id="{1409F90D-11D0-460F-917B-130DCF817534}"/>
              </a:ext>
            </a:extLst>
          </p:cNvPr>
          <p:cNvSpPr txBox="1">
            <a:spLocks/>
          </p:cNvSpPr>
          <p:nvPr/>
        </p:nvSpPr>
        <p:spPr>
          <a:xfrm>
            <a:off x="1145214" y="892221"/>
            <a:ext cx="6423986" cy="915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#2</a:t>
            </a:r>
          </a:p>
        </p:txBody>
      </p:sp>
      <p:pic>
        <p:nvPicPr>
          <p:cNvPr id="5" name="Picture 4" descr="TWS-VRS logo, color, PNG format">
            <a:extLst>
              <a:ext uri="{FF2B5EF4-FFF2-40B4-BE49-F238E27FC236}">
                <a16:creationId xmlns:a16="http://schemas.microsoft.com/office/drawing/2014/main" id="{A178F18F-B666-661E-AD89-7A0F6774C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4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99" y="2042160"/>
            <a:ext cx="8625841" cy="1310640"/>
          </a:xfrm>
        </p:spPr>
        <p:txBody>
          <a:bodyPr>
            <a:normAutofit/>
          </a:bodyPr>
          <a:lstStyle/>
          <a:p>
            <a:r>
              <a:rPr lang="en-US" sz="3000" dirty="0">
                <a:solidFill>
                  <a:schemeClr val="tx1"/>
                </a:solidFill>
              </a:rPr>
              <a:t>You meet a new teammate who is deaf and she has an interpreter with her:</a:t>
            </a:r>
          </a:p>
        </p:txBody>
      </p:sp>
      <p:sp>
        <p:nvSpPr>
          <p:cNvPr id="3" name="Content Placeholder 2"/>
          <p:cNvSpPr>
            <a:spLocks noGrp="1"/>
          </p:cNvSpPr>
          <p:nvPr>
            <p:ph idx="1"/>
          </p:nvPr>
        </p:nvSpPr>
        <p:spPr>
          <a:xfrm>
            <a:off x="1468119" y="3078480"/>
            <a:ext cx="8229600" cy="3322320"/>
          </a:xfrm>
        </p:spPr>
        <p:txBody>
          <a:bodyPr>
            <a:noAutofit/>
          </a:bodyPr>
          <a:lstStyle/>
          <a:p>
            <a:pPr marL="0" indent="0">
              <a:buNone/>
            </a:pPr>
            <a:r>
              <a:rPr lang="en-US" sz="3000" dirty="0"/>
              <a:t>Do you:</a:t>
            </a:r>
            <a:endParaRPr lang="en-US" sz="3000" i="1" dirty="0"/>
          </a:p>
          <a:p>
            <a:pPr marL="514350" indent="-514350">
              <a:buAutoNum type="alphaLcPeriod"/>
            </a:pPr>
            <a:r>
              <a:rPr lang="en-US" sz="3000" dirty="0"/>
              <a:t>Speak to the interpreter</a:t>
            </a:r>
          </a:p>
          <a:p>
            <a:pPr marL="514350" indent="-514350">
              <a:buAutoNum type="alphaLcPeriod"/>
            </a:pPr>
            <a:r>
              <a:rPr lang="en-US" sz="3000" dirty="0"/>
              <a:t>Maintain eye contact with the new teammate that is deaf</a:t>
            </a:r>
          </a:p>
          <a:p>
            <a:pPr marL="514350" indent="-514350">
              <a:buAutoNum type="alphaLcPeriod"/>
            </a:pPr>
            <a:r>
              <a:rPr lang="en-US" sz="3000" dirty="0"/>
              <a:t>Look back and forth between them</a:t>
            </a:r>
          </a:p>
        </p:txBody>
      </p:sp>
      <p:sp>
        <p:nvSpPr>
          <p:cNvPr id="4" name="Title 4">
            <a:extLst>
              <a:ext uri="{FF2B5EF4-FFF2-40B4-BE49-F238E27FC236}">
                <a16:creationId xmlns:a16="http://schemas.microsoft.com/office/drawing/2014/main" id="{6ABB9F78-3BC1-4364-A370-803A96609E1D}"/>
              </a:ext>
            </a:extLst>
          </p:cNvPr>
          <p:cNvSpPr txBox="1">
            <a:spLocks/>
          </p:cNvSpPr>
          <p:nvPr/>
        </p:nvSpPr>
        <p:spPr>
          <a:xfrm>
            <a:off x="1145214" y="892221"/>
            <a:ext cx="6393506" cy="915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#3</a:t>
            </a:r>
          </a:p>
        </p:txBody>
      </p:sp>
      <p:pic>
        <p:nvPicPr>
          <p:cNvPr id="5" name="Picture 4" descr="TWS-VRS logo, color, PNG format">
            <a:extLst>
              <a:ext uri="{FF2B5EF4-FFF2-40B4-BE49-F238E27FC236}">
                <a16:creationId xmlns:a16="http://schemas.microsoft.com/office/drawing/2014/main" id="{88437801-94DF-4627-BB57-3C27F041A8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43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2143760"/>
            <a:ext cx="9146502" cy="1143000"/>
          </a:xfrm>
        </p:spPr>
        <p:txBody>
          <a:bodyPr>
            <a:normAutofit/>
          </a:bodyPr>
          <a:lstStyle/>
          <a:p>
            <a:r>
              <a:rPr lang="en-US" sz="3000" dirty="0">
                <a:solidFill>
                  <a:schemeClr val="tx1"/>
                </a:solidFill>
              </a:rPr>
              <a:t>You are giving instructions to John, but you see him struggling to understand:</a:t>
            </a:r>
            <a:endParaRPr lang="en-US" sz="3000" b="1" dirty="0">
              <a:solidFill>
                <a:schemeClr val="tx1"/>
              </a:solidFill>
            </a:endParaRPr>
          </a:p>
        </p:txBody>
      </p:sp>
      <p:sp>
        <p:nvSpPr>
          <p:cNvPr id="3" name="Content Placeholder 2"/>
          <p:cNvSpPr>
            <a:spLocks noGrp="1"/>
          </p:cNvSpPr>
          <p:nvPr>
            <p:ph idx="1"/>
          </p:nvPr>
        </p:nvSpPr>
        <p:spPr>
          <a:xfrm>
            <a:off x="1463040" y="3210300"/>
            <a:ext cx="8229600" cy="3353865"/>
          </a:xfrm>
        </p:spPr>
        <p:txBody>
          <a:bodyPr>
            <a:noAutofit/>
          </a:bodyPr>
          <a:lstStyle/>
          <a:p>
            <a:pPr marL="0" indent="0">
              <a:buNone/>
            </a:pPr>
            <a:r>
              <a:rPr lang="en-US" sz="3000" dirty="0"/>
              <a:t>Do you:</a:t>
            </a:r>
            <a:endParaRPr lang="en-US" sz="3000" i="1" dirty="0"/>
          </a:p>
          <a:p>
            <a:pPr marL="514350" indent="-514350">
              <a:buAutoNum type="alphaLcPeriod"/>
            </a:pPr>
            <a:r>
              <a:rPr lang="en-US" sz="3000" dirty="0"/>
              <a:t>Talk louder</a:t>
            </a:r>
          </a:p>
          <a:p>
            <a:pPr marL="514350" indent="-514350">
              <a:buAutoNum type="alphaLcPeriod"/>
            </a:pPr>
            <a:r>
              <a:rPr lang="en-US" sz="3000" dirty="0"/>
              <a:t>Talk slower</a:t>
            </a:r>
          </a:p>
          <a:p>
            <a:pPr marL="514350" indent="-514350">
              <a:buAutoNum type="alphaLcPeriod"/>
            </a:pPr>
            <a:r>
              <a:rPr lang="en-US" sz="3000" dirty="0"/>
              <a:t>Repeat the instructions until John understands</a:t>
            </a:r>
          </a:p>
        </p:txBody>
      </p:sp>
      <p:sp>
        <p:nvSpPr>
          <p:cNvPr id="4" name="Title 4">
            <a:extLst>
              <a:ext uri="{FF2B5EF4-FFF2-40B4-BE49-F238E27FC236}">
                <a16:creationId xmlns:a16="http://schemas.microsoft.com/office/drawing/2014/main" id="{768BC4AC-CFFF-449C-9D1F-2299B3BF17A6}"/>
              </a:ext>
            </a:extLst>
          </p:cNvPr>
          <p:cNvSpPr txBox="1">
            <a:spLocks/>
          </p:cNvSpPr>
          <p:nvPr/>
        </p:nvSpPr>
        <p:spPr>
          <a:xfrm>
            <a:off x="1145214" y="892221"/>
            <a:ext cx="6901506" cy="915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#4</a:t>
            </a:r>
          </a:p>
        </p:txBody>
      </p:sp>
      <p:pic>
        <p:nvPicPr>
          <p:cNvPr id="5" name="Picture 4" descr="TWS-VRS logo, color, PNG format">
            <a:extLst>
              <a:ext uri="{FF2B5EF4-FFF2-40B4-BE49-F238E27FC236}">
                <a16:creationId xmlns:a16="http://schemas.microsoft.com/office/drawing/2014/main" id="{2F521C8C-8BD8-12DF-B97C-679359C00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16" y="1961776"/>
            <a:ext cx="10334767" cy="1143000"/>
          </a:xfrm>
        </p:spPr>
        <p:txBody>
          <a:bodyPr>
            <a:noAutofit/>
          </a:bodyPr>
          <a:lstStyle/>
          <a:p>
            <a:r>
              <a:rPr lang="en-US" sz="3000" dirty="0">
                <a:solidFill>
                  <a:schemeClr val="tx1"/>
                </a:solidFill>
              </a:rPr>
              <a:t>Bill is blind and you think he needs assistance:</a:t>
            </a:r>
            <a:endParaRPr lang="en-US" sz="3000" b="1" dirty="0">
              <a:solidFill>
                <a:schemeClr val="tx1"/>
              </a:solidFill>
            </a:endParaRPr>
          </a:p>
        </p:txBody>
      </p:sp>
      <p:sp>
        <p:nvSpPr>
          <p:cNvPr id="3" name="Content Placeholder 2"/>
          <p:cNvSpPr>
            <a:spLocks noGrp="1"/>
          </p:cNvSpPr>
          <p:nvPr>
            <p:ph idx="1"/>
          </p:nvPr>
        </p:nvSpPr>
        <p:spPr>
          <a:xfrm>
            <a:off x="1254655" y="2767123"/>
            <a:ext cx="9682687" cy="2388961"/>
          </a:xfrm>
        </p:spPr>
        <p:txBody>
          <a:bodyPr>
            <a:noAutofit/>
          </a:bodyPr>
          <a:lstStyle/>
          <a:p>
            <a:pPr marL="0" indent="0">
              <a:buNone/>
            </a:pPr>
            <a:r>
              <a:rPr lang="en-US" sz="3000" dirty="0"/>
              <a:t>Do you:</a:t>
            </a:r>
            <a:endParaRPr lang="en-US" sz="3000" i="1" dirty="0"/>
          </a:p>
          <a:p>
            <a:pPr marL="514350" indent="-514350">
              <a:buAutoNum type="alphaLcPeriod"/>
            </a:pPr>
            <a:r>
              <a:rPr lang="en-US" sz="3000" dirty="0"/>
              <a:t>Hold Bill by the arm and guide him to his destination</a:t>
            </a:r>
          </a:p>
          <a:p>
            <a:pPr marL="514350" indent="-514350">
              <a:buAutoNum type="alphaLcPeriod"/>
            </a:pPr>
            <a:r>
              <a:rPr lang="en-US" sz="3000" dirty="0"/>
              <a:t>Grab his cane and guide him where he needs to go</a:t>
            </a:r>
          </a:p>
          <a:p>
            <a:pPr marL="514350" indent="-514350">
              <a:buAutoNum type="alphaLcPeriod"/>
            </a:pPr>
            <a:r>
              <a:rPr lang="en-US" sz="3000" dirty="0"/>
              <a:t>Ask if he needs assistance</a:t>
            </a:r>
          </a:p>
        </p:txBody>
      </p:sp>
      <p:sp>
        <p:nvSpPr>
          <p:cNvPr id="4" name="Title 4">
            <a:extLst>
              <a:ext uri="{FF2B5EF4-FFF2-40B4-BE49-F238E27FC236}">
                <a16:creationId xmlns:a16="http://schemas.microsoft.com/office/drawing/2014/main" id="{71A05BAD-546D-4A25-9772-D1A10631D1E7}"/>
              </a:ext>
            </a:extLst>
          </p:cNvPr>
          <p:cNvSpPr txBox="1">
            <a:spLocks/>
          </p:cNvSpPr>
          <p:nvPr/>
        </p:nvSpPr>
        <p:spPr>
          <a:xfrm>
            <a:off x="1145214" y="892221"/>
            <a:ext cx="6515426" cy="915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#5</a:t>
            </a:r>
          </a:p>
        </p:txBody>
      </p:sp>
      <p:pic>
        <p:nvPicPr>
          <p:cNvPr id="5" name="Picture 4" descr="TWS-VRS logo, color, PNG format">
            <a:extLst>
              <a:ext uri="{FF2B5EF4-FFF2-40B4-BE49-F238E27FC236}">
                <a16:creationId xmlns:a16="http://schemas.microsoft.com/office/drawing/2014/main" id="{F4EA7996-9B84-BF38-FBA0-3D1B9BF3A8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5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9" y="2286000"/>
            <a:ext cx="9123681" cy="1442720"/>
          </a:xfrm>
        </p:spPr>
        <p:txBody>
          <a:bodyPr>
            <a:noAutofit/>
          </a:bodyPr>
          <a:lstStyle/>
          <a:p>
            <a:r>
              <a:rPr lang="en-US" sz="3000" dirty="0">
                <a:solidFill>
                  <a:schemeClr val="tx1"/>
                </a:solidFill>
              </a:rPr>
              <a:t>When you meet someone with a disability, it’s best practice to try and help them by thinking of types of jobs they can do.</a:t>
            </a:r>
            <a:endParaRPr lang="en-US" sz="3000" b="1" dirty="0">
              <a:solidFill>
                <a:schemeClr val="tx1"/>
              </a:solidFill>
            </a:endParaRPr>
          </a:p>
        </p:txBody>
      </p:sp>
      <p:sp>
        <p:nvSpPr>
          <p:cNvPr id="3" name="Content Placeholder 2"/>
          <p:cNvSpPr>
            <a:spLocks noGrp="1"/>
          </p:cNvSpPr>
          <p:nvPr>
            <p:ph idx="1"/>
          </p:nvPr>
        </p:nvSpPr>
        <p:spPr>
          <a:xfrm>
            <a:off x="1560702" y="3728720"/>
            <a:ext cx="8229600" cy="1643232"/>
          </a:xfrm>
        </p:spPr>
        <p:txBody>
          <a:bodyPr>
            <a:noAutofit/>
          </a:bodyPr>
          <a:lstStyle/>
          <a:p>
            <a:pPr marL="514350" indent="-514350">
              <a:buAutoNum type="alphaLcPeriod"/>
            </a:pPr>
            <a:r>
              <a:rPr lang="en-US" sz="3000" dirty="0"/>
              <a:t>True</a:t>
            </a:r>
          </a:p>
          <a:p>
            <a:pPr marL="514350" indent="-514350">
              <a:buAutoNum type="alphaLcPeriod"/>
            </a:pPr>
            <a:r>
              <a:rPr lang="en-US" sz="3000" dirty="0"/>
              <a:t>False</a:t>
            </a:r>
          </a:p>
          <a:p>
            <a:endParaRPr lang="en-US" sz="3000" dirty="0"/>
          </a:p>
        </p:txBody>
      </p:sp>
      <p:sp>
        <p:nvSpPr>
          <p:cNvPr id="4" name="Title 4">
            <a:extLst>
              <a:ext uri="{FF2B5EF4-FFF2-40B4-BE49-F238E27FC236}">
                <a16:creationId xmlns:a16="http://schemas.microsoft.com/office/drawing/2014/main" id="{48D87CC1-AE8F-4376-8B29-F31B9487A5C0}"/>
              </a:ext>
            </a:extLst>
          </p:cNvPr>
          <p:cNvSpPr txBox="1">
            <a:spLocks/>
          </p:cNvSpPr>
          <p:nvPr/>
        </p:nvSpPr>
        <p:spPr>
          <a:xfrm>
            <a:off x="1145214" y="892221"/>
            <a:ext cx="6556066" cy="915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Test Your Knowledge #6</a:t>
            </a:r>
          </a:p>
        </p:txBody>
      </p:sp>
      <p:pic>
        <p:nvPicPr>
          <p:cNvPr id="5" name="Picture 4" descr="TWS-VRS logo, color, PNG format">
            <a:extLst>
              <a:ext uri="{FF2B5EF4-FFF2-40B4-BE49-F238E27FC236}">
                <a16:creationId xmlns:a16="http://schemas.microsoft.com/office/drawing/2014/main" id="{590B39FE-EB3C-0F13-3C5D-657CDE4B6F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0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954069"/>
            <a:ext cx="7668890" cy="800100"/>
          </a:xfrm>
        </p:spPr>
        <p:txBody>
          <a:bodyPr>
            <a:noAutofit/>
          </a:bodyPr>
          <a:lstStyle/>
          <a:p>
            <a:r>
              <a:rPr lang="en-US" sz="4000" dirty="0">
                <a:cs typeface="Times New Roman" panose="02020603050405020304" pitchFamily="18" charset="0"/>
              </a:rPr>
              <a:t>Strategies for Success</a:t>
            </a:r>
          </a:p>
        </p:txBody>
      </p:sp>
      <p:sp>
        <p:nvSpPr>
          <p:cNvPr id="3" name="Content Placeholder 2"/>
          <p:cNvSpPr>
            <a:spLocks noGrp="1"/>
          </p:cNvSpPr>
          <p:nvPr>
            <p:ph idx="1"/>
          </p:nvPr>
        </p:nvSpPr>
        <p:spPr>
          <a:xfrm>
            <a:off x="699247" y="2146099"/>
            <a:ext cx="10360639" cy="4581272"/>
          </a:xfrm>
        </p:spPr>
        <p:txBody>
          <a:bodyPr>
            <a:noAutofit/>
          </a:bodyPr>
          <a:lstStyle/>
          <a:p>
            <a:r>
              <a:rPr lang="en-US" sz="2000" dirty="0">
                <a:cs typeface="Times New Roman" panose="02020603050405020304" pitchFamily="18" charset="0"/>
              </a:rPr>
              <a:t>Be open minded and a willingness to communicate</a:t>
            </a:r>
          </a:p>
          <a:p>
            <a:r>
              <a:rPr lang="en-US" sz="2000" dirty="0">
                <a:cs typeface="Times New Roman" panose="02020603050405020304" pitchFamily="18" charset="0"/>
              </a:rPr>
              <a:t>Understand the needs of your employees</a:t>
            </a:r>
          </a:p>
          <a:p>
            <a:r>
              <a:rPr lang="en-US" sz="2000" dirty="0">
                <a:cs typeface="Times New Roman" panose="02020603050405020304" pitchFamily="18" charset="0"/>
              </a:rPr>
              <a:t>If you offer assistance, wait until the offer is accepted</a:t>
            </a:r>
          </a:p>
          <a:p>
            <a:r>
              <a:rPr lang="en-US" sz="2000" dirty="0">
                <a:cs typeface="Times New Roman" panose="02020603050405020304" pitchFamily="18" charset="0"/>
              </a:rPr>
              <a:t>When you are unsure of what to do, ask the person … Never assume</a:t>
            </a:r>
          </a:p>
          <a:p>
            <a:r>
              <a:rPr lang="en-US" sz="2000" dirty="0">
                <a:cs typeface="Times New Roman" panose="02020603050405020304" pitchFamily="18" charset="0"/>
              </a:rPr>
              <a:t>Remember that each person’s disability needs, even if it’s the same diagnosis, can vary greatly</a:t>
            </a:r>
          </a:p>
          <a:p>
            <a:r>
              <a:rPr lang="en-US" sz="2000" dirty="0">
                <a:cs typeface="Times New Roman" panose="02020603050405020304" pitchFamily="18" charset="0"/>
              </a:rPr>
              <a:t>Try to identify employment barriers</a:t>
            </a:r>
          </a:p>
          <a:p>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Lato"/>
              </a:rPr>
              <a:t>Increase your company’s knowledge and awareness of diversity gaps</a:t>
            </a:r>
            <a:endParaRPr lang="en-US" sz="2000" dirty="0">
              <a:cs typeface="Times New Roman" panose="02020603050405020304" pitchFamily="18" charset="0"/>
            </a:endParaRPr>
          </a:p>
          <a:p>
            <a:r>
              <a:rPr lang="en-US" sz="2000" dirty="0">
                <a:cs typeface="Times New Roman" panose="02020603050405020304" pitchFamily="18" charset="0"/>
              </a:rPr>
              <a:t>Collaborate with community partners for assistance</a:t>
            </a:r>
          </a:p>
        </p:txBody>
      </p:sp>
      <p:pic>
        <p:nvPicPr>
          <p:cNvPr id="4" name="Picture 3" descr="TWS-VRS logo, color, PNG format">
            <a:extLst>
              <a:ext uri="{FF2B5EF4-FFF2-40B4-BE49-F238E27FC236}">
                <a16:creationId xmlns:a16="http://schemas.microsoft.com/office/drawing/2014/main" id="{5958A0A7-AD69-99E8-BD1B-235097D86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097D04-60EA-4B20-AB84-F53FA35F9ACA}"/>
              </a:ext>
            </a:extLst>
          </p:cNvPr>
          <p:cNvSpPr>
            <a:spLocks noGrp="1"/>
          </p:cNvSpPr>
          <p:nvPr>
            <p:ph type="title"/>
          </p:nvPr>
        </p:nvSpPr>
        <p:spPr>
          <a:xfrm>
            <a:off x="724000" y="869854"/>
            <a:ext cx="4209377" cy="1080938"/>
          </a:xfrm>
        </p:spPr>
        <p:txBody>
          <a:bodyPr/>
          <a:lstStyle/>
          <a:p>
            <a:r>
              <a:rPr lang="en-US" sz="4000" dirty="0"/>
              <a:t>CONTACT US</a:t>
            </a:r>
          </a:p>
        </p:txBody>
      </p:sp>
      <p:sp>
        <p:nvSpPr>
          <p:cNvPr id="6" name="Content Placeholder 5">
            <a:extLst>
              <a:ext uri="{FF2B5EF4-FFF2-40B4-BE49-F238E27FC236}">
                <a16:creationId xmlns:a16="http://schemas.microsoft.com/office/drawing/2014/main" id="{3FFD6A4E-0061-4FA0-845E-73F9BAB00213}"/>
              </a:ext>
            </a:extLst>
          </p:cNvPr>
          <p:cNvSpPr>
            <a:spLocks noGrp="1"/>
          </p:cNvSpPr>
          <p:nvPr>
            <p:ph sz="half" idx="1"/>
          </p:nvPr>
        </p:nvSpPr>
        <p:spPr>
          <a:xfrm>
            <a:off x="922588" y="3089419"/>
            <a:ext cx="8176470" cy="2808655"/>
          </a:xfrm>
        </p:spPr>
        <p:txBody>
          <a:bodyPr/>
          <a:lstStyle/>
          <a:p>
            <a:pPr marL="0" indent="0">
              <a:buNone/>
            </a:pPr>
            <a:r>
              <a:rPr lang="en-US" sz="2000" b="1" dirty="0">
                <a:cs typeface="Arial" panose="020B0604020202020204" pitchFamily="34" charset="0"/>
              </a:rPr>
              <a:t>YOUR CONTACT INFO HERE</a:t>
            </a:r>
            <a:endParaRPr lang="en-US"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ACA71A41-FF27-31B0-7E97-987EF82CF1B1}"/>
              </a:ext>
            </a:extLst>
          </p:cNvPr>
          <p:cNvSpPr txBox="1">
            <a:spLocks/>
          </p:cNvSpPr>
          <p:nvPr/>
        </p:nvSpPr>
        <p:spPr>
          <a:xfrm>
            <a:off x="7666641" y="2329186"/>
            <a:ext cx="4059215" cy="819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dirty="0">
                <a:latin typeface="Verdana" panose="020B0604030504040204" pitchFamily="34" charset="0"/>
                <a:ea typeface="Verdana" panose="020B0604030504040204" pitchFamily="34" charset="0"/>
                <a:cs typeface="Arial" panose="020B0604020202020204" pitchFamily="34" charset="0"/>
              </a:rPr>
              <a:t>Visit TWS-VRS </a:t>
            </a:r>
            <a:br>
              <a:rPr lang="en-US" sz="2500" b="1" dirty="0">
                <a:latin typeface="Verdana" panose="020B0604030504040204" pitchFamily="34" charset="0"/>
                <a:ea typeface="Verdana" panose="020B0604030504040204" pitchFamily="34" charset="0"/>
                <a:cs typeface="Arial" panose="020B0604020202020204" pitchFamily="34" charset="0"/>
              </a:rPr>
            </a:br>
            <a:r>
              <a:rPr lang="en-US" sz="2500" b="1" dirty="0">
                <a:latin typeface="Verdana" panose="020B0604030504040204" pitchFamily="34" charset="0"/>
                <a:ea typeface="Verdana" panose="020B0604030504040204" pitchFamily="34" charset="0"/>
                <a:cs typeface="Arial" panose="020B0604020202020204" pitchFamily="34" charset="0"/>
              </a:rPr>
              <a:t>Business Services</a:t>
            </a:r>
            <a:endParaRPr lang="en-US" sz="2500" b="1" dirty="0">
              <a:latin typeface="Verdana" panose="020B0604030504040204" pitchFamily="34" charset="0"/>
              <a:ea typeface="Verdana" panose="020B0604030504040204" pitchFamily="34" charset="0"/>
            </a:endParaRPr>
          </a:p>
        </p:txBody>
      </p:sp>
      <p:pic>
        <p:nvPicPr>
          <p:cNvPr id="2" name="Picture 1" descr="QR Code - www.twc.texas.gov/partners/texas-hireability">
            <a:extLst>
              <a:ext uri="{FF2B5EF4-FFF2-40B4-BE49-F238E27FC236}">
                <a16:creationId xmlns:a16="http://schemas.microsoft.com/office/drawing/2014/main" id="{905DA2ED-C3FB-BD47-4A52-97CED4DA593A}"/>
              </a:ext>
            </a:extLst>
          </p:cNvPr>
          <p:cNvPicPr>
            <a:picLocks noChangeAspect="1"/>
          </p:cNvPicPr>
          <p:nvPr/>
        </p:nvPicPr>
        <p:blipFill>
          <a:blip r:embed="rId3"/>
          <a:stretch>
            <a:fillRect/>
          </a:stretch>
        </p:blipFill>
        <p:spPr>
          <a:xfrm>
            <a:off x="8272352" y="3067588"/>
            <a:ext cx="3151974" cy="3106947"/>
          </a:xfrm>
          <a:prstGeom prst="rect">
            <a:avLst/>
          </a:prstGeom>
        </p:spPr>
      </p:pic>
      <p:pic>
        <p:nvPicPr>
          <p:cNvPr id="8" name="Picture 7" descr="TWS-VRS logo, color, PNG format">
            <a:extLst>
              <a:ext uri="{FF2B5EF4-FFF2-40B4-BE49-F238E27FC236}">
                <a16:creationId xmlns:a16="http://schemas.microsoft.com/office/drawing/2014/main" id="{A1300E9A-8315-3455-5D2F-5B40867102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43E5-E9C8-4B3A-90E4-35FA410FD5C0}"/>
              </a:ext>
            </a:extLst>
          </p:cNvPr>
          <p:cNvSpPr>
            <a:spLocks noGrp="1"/>
          </p:cNvSpPr>
          <p:nvPr>
            <p:ph type="title"/>
          </p:nvPr>
        </p:nvSpPr>
        <p:spPr>
          <a:xfrm>
            <a:off x="1776827" y="796517"/>
            <a:ext cx="10217065" cy="1080938"/>
          </a:xfrm>
        </p:spPr>
        <p:txBody>
          <a:bodyPr/>
          <a:lstStyle/>
          <a:p>
            <a:r>
              <a:rPr lang="en-US" sz="4000" dirty="0"/>
              <a:t>TWC CONTACT INFORMATION</a:t>
            </a:r>
          </a:p>
        </p:txBody>
      </p:sp>
      <p:sp>
        <p:nvSpPr>
          <p:cNvPr id="4" name="Content Placeholder 3">
            <a:extLst>
              <a:ext uri="{FF2B5EF4-FFF2-40B4-BE49-F238E27FC236}">
                <a16:creationId xmlns:a16="http://schemas.microsoft.com/office/drawing/2014/main" id="{1A1EC4C7-211B-4AA9-8C32-94923161D258}"/>
              </a:ext>
            </a:extLst>
          </p:cNvPr>
          <p:cNvSpPr>
            <a:spLocks noGrp="1"/>
          </p:cNvSpPr>
          <p:nvPr>
            <p:ph sz="half" idx="2"/>
          </p:nvPr>
        </p:nvSpPr>
        <p:spPr>
          <a:xfrm>
            <a:off x="0" y="2204671"/>
            <a:ext cx="12192000" cy="4895700"/>
          </a:xfrm>
        </p:spPr>
        <p:txBody>
          <a:bodyPr/>
          <a:lstStyle/>
          <a:p>
            <a:pPr marL="0" marR="0" indent="0" algn="ctr">
              <a:lnSpc>
                <a:spcPct val="115000"/>
              </a:lnSpc>
              <a:spcBef>
                <a:spcPts val="0"/>
              </a:spcBef>
              <a:spcAft>
                <a:spcPts val="1000"/>
              </a:spcAft>
              <a:buNone/>
            </a:pPr>
            <a:r>
              <a:rPr lang="en-US" sz="2200" dirty="0">
                <a:effectLst/>
                <a:cs typeface="Arial" panose="020B0604020202020204" pitchFamily="34" charset="0"/>
              </a:rPr>
              <a:t>Texas Workforce Solutions-Vocational Rehabilitation Services</a:t>
            </a:r>
          </a:p>
          <a:p>
            <a:pPr marL="0" marR="0" indent="0" algn="ctr">
              <a:lnSpc>
                <a:spcPct val="115000"/>
              </a:lnSpc>
              <a:spcBef>
                <a:spcPts val="0"/>
              </a:spcBef>
              <a:spcAft>
                <a:spcPts val="1000"/>
              </a:spcAft>
              <a:buNone/>
            </a:pPr>
            <a:r>
              <a:rPr lang="en-US" sz="2200" dirty="0">
                <a:effectLst/>
                <a:cs typeface="Arial" panose="020B0604020202020204" pitchFamily="34" charset="0"/>
              </a:rPr>
              <a:t>101 East 15th Street</a:t>
            </a:r>
          </a:p>
          <a:p>
            <a:pPr marL="0" marR="0" indent="0" algn="ctr">
              <a:lnSpc>
                <a:spcPct val="115000"/>
              </a:lnSpc>
              <a:spcBef>
                <a:spcPts val="0"/>
              </a:spcBef>
              <a:spcAft>
                <a:spcPts val="1000"/>
              </a:spcAft>
              <a:buNone/>
            </a:pPr>
            <a:r>
              <a:rPr lang="en-US" sz="2200" dirty="0">
                <a:effectLst/>
                <a:cs typeface="Arial" panose="020B0604020202020204" pitchFamily="34" charset="0"/>
              </a:rPr>
              <a:t>Austin, Texas 78778-0001</a:t>
            </a:r>
          </a:p>
          <a:p>
            <a:pPr marL="0" marR="0" indent="0" algn="ctr">
              <a:lnSpc>
                <a:spcPct val="115000"/>
              </a:lnSpc>
              <a:spcBef>
                <a:spcPts val="0"/>
              </a:spcBef>
              <a:spcAft>
                <a:spcPts val="1000"/>
              </a:spcAft>
              <a:buNone/>
            </a:pPr>
            <a:r>
              <a:rPr lang="en-US" sz="2200" dirty="0">
                <a:effectLst/>
                <a:cs typeface="Arial" panose="020B0604020202020204" pitchFamily="34" charset="0"/>
              </a:rPr>
              <a:t>512-936-6400</a:t>
            </a:r>
          </a:p>
          <a:p>
            <a:pPr marL="0" marR="0" indent="0" algn="ctr">
              <a:lnSpc>
                <a:spcPct val="115000"/>
              </a:lnSpc>
              <a:spcBef>
                <a:spcPts val="0"/>
              </a:spcBef>
              <a:spcAft>
                <a:spcPts val="1000"/>
              </a:spcAft>
              <a:buNone/>
            </a:pPr>
            <a:r>
              <a:rPr lang="en-US" sz="2200" dirty="0">
                <a:effectLst/>
                <a:cs typeface="Arial" panose="020B0604020202020204" pitchFamily="34" charset="0"/>
              </a:rPr>
              <a:t>VR.office.locator@twc.texas.gov</a:t>
            </a:r>
          </a:p>
          <a:p>
            <a:pPr marL="0" marR="0" indent="0" algn="ctr">
              <a:lnSpc>
                <a:spcPct val="115000"/>
              </a:lnSpc>
              <a:spcBef>
                <a:spcPts val="0"/>
              </a:spcBef>
              <a:spcAft>
                <a:spcPts val="1000"/>
              </a:spcAft>
              <a:buNone/>
            </a:pPr>
            <a:r>
              <a:rPr lang="en-US" sz="2200" dirty="0">
                <a:effectLst/>
                <a:cs typeface="Arial" panose="020B0604020202020204" pitchFamily="34" charset="0"/>
              </a:rPr>
              <a:t>Equal Opportunity Employer/Program</a:t>
            </a:r>
          </a:p>
          <a:p>
            <a:pPr marL="0" marR="0" indent="0" algn="ctr">
              <a:lnSpc>
                <a:spcPct val="115000"/>
              </a:lnSpc>
              <a:spcBef>
                <a:spcPts val="0"/>
              </a:spcBef>
              <a:spcAft>
                <a:spcPts val="1000"/>
              </a:spcAft>
              <a:buNone/>
            </a:pPr>
            <a:r>
              <a:rPr lang="en-US" sz="2200" dirty="0">
                <a:effectLst/>
                <a:cs typeface="Arial" panose="020B0604020202020204" pitchFamily="34" charset="0"/>
              </a:rPr>
              <a:t>Auxiliary aids and services are available upon request to individuals with disabilities.</a:t>
            </a:r>
          </a:p>
          <a:p>
            <a:pPr marL="0" marR="0" indent="0" algn="ctr">
              <a:lnSpc>
                <a:spcPct val="115000"/>
              </a:lnSpc>
              <a:spcBef>
                <a:spcPts val="0"/>
              </a:spcBef>
              <a:spcAft>
                <a:spcPts val="1000"/>
              </a:spcAft>
              <a:buNone/>
            </a:pPr>
            <a:r>
              <a:rPr lang="en-US" sz="2200" dirty="0">
                <a:effectLst/>
                <a:cs typeface="Arial" panose="020B0604020202020204" pitchFamily="34" charset="0"/>
              </a:rPr>
              <a:t>The Texas Workforce Commission accepts calls made through any relay service provider.</a:t>
            </a:r>
          </a:p>
          <a:p>
            <a:pPr marL="0" indent="0">
              <a:lnSpc>
                <a:spcPct val="100000"/>
              </a:lnSpc>
              <a:spcAft>
                <a:spcPts val="600"/>
              </a:spcAft>
              <a:buNone/>
            </a:pPr>
            <a:endParaRPr lang="en-US" sz="2400" dirty="0"/>
          </a:p>
        </p:txBody>
      </p:sp>
    </p:spTree>
    <p:extLst>
      <p:ext uri="{BB962C8B-B14F-4D97-AF65-F5344CB8AC3E}">
        <p14:creationId xmlns:p14="http://schemas.microsoft.com/office/powerpoint/2010/main" val="29654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0C8D-90D8-4468-8878-AD6EB6459C34}"/>
              </a:ext>
            </a:extLst>
          </p:cNvPr>
          <p:cNvSpPr>
            <a:spLocks noGrp="1"/>
          </p:cNvSpPr>
          <p:nvPr>
            <p:ph type="title"/>
          </p:nvPr>
        </p:nvSpPr>
        <p:spPr>
          <a:xfrm>
            <a:off x="516368" y="828532"/>
            <a:ext cx="9143999" cy="1080938"/>
          </a:xfrm>
        </p:spPr>
        <p:txBody>
          <a:bodyPr/>
          <a:lstStyle/>
          <a:p>
            <a:r>
              <a:rPr lang="en-US" sz="4000" dirty="0"/>
              <a:t>FEDERAL FUNDING INFORMATION</a:t>
            </a:r>
          </a:p>
        </p:txBody>
      </p:sp>
      <p:sp>
        <p:nvSpPr>
          <p:cNvPr id="3" name="Content Placeholder 2">
            <a:extLst>
              <a:ext uri="{FF2B5EF4-FFF2-40B4-BE49-F238E27FC236}">
                <a16:creationId xmlns:a16="http://schemas.microsoft.com/office/drawing/2014/main" id="{57AFEA45-D1AA-430D-9791-8F43D70A14B8}"/>
              </a:ext>
            </a:extLst>
          </p:cNvPr>
          <p:cNvSpPr>
            <a:spLocks noGrp="1"/>
          </p:cNvSpPr>
          <p:nvPr>
            <p:ph sz="half" idx="1"/>
          </p:nvPr>
        </p:nvSpPr>
        <p:spPr>
          <a:xfrm>
            <a:off x="167423" y="2176739"/>
            <a:ext cx="11500835" cy="4895701"/>
          </a:xfrm>
        </p:spPr>
        <p:txBody>
          <a:bodyPr/>
          <a:lstStyle/>
          <a:p>
            <a:pPr marL="0" marR="0" indent="0">
              <a:spcBef>
                <a:spcPts val="0"/>
              </a:spcBef>
              <a:spcAft>
                <a:spcPts val="0"/>
              </a:spcAft>
              <a:buNone/>
            </a:pPr>
            <a:r>
              <a:rPr lang="en-US" sz="2000" dirty="0">
                <a:effectLst/>
              </a:rPr>
              <a:t>These activities are financed under the TWC Federal Vocational Rehabilitation grant. For the Federal fiscal year 2022 (October 1, 2021, through September 30, 2022), TWC anticipates expending $242,743,967 in Federal Vocational Rehabilitation funds. Funds appropriated by the State pay a minimum of 21.3% of the total costs ($65,698,117) under the Vocational Rehabilitation program.  Revised June 2022.</a:t>
            </a:r>
          </a:p>
          <a:p>
            <a:pPr marL="0" marR="0" indent="0">
              <a:spcBef>
                <a:spcPts val="0"/>
              </a:spcBef>
              <a:spcAft>
                <a:spcPts val="0"/>
              </a:spcAft>
              <a:buNone/>
            </a:pPr>
            <a:r>
              <a:rPr lang="en-US" sz="2000" dirty="0">
                <a:effectLst/>
              </a:rPr>
              <a:t> </a:t>
            </a:r>
          </a:p>
          <a:p>
            <a:pPr marL="0" marR="0" indent="0">
              <a:spcBef>
                <a:spcPts val="0"/>
              </a:spcBef>
              <a:spcAft>
                <a:spcPts val="0"/>
              </a:spcAft>
              <a:buNone/>
            </a:pPr>
            <a:r>
              <a:rPr lang="en-US" sz="2000" dirty="0">
                <a:effectLst/>
              </a:rPr>
              <a:t>For purposes of the Supported Employment program, the Vocational Rehabilitation agency receives 94.7 percent of its funding through a grant from the U.S. Department of Education. For the 2022 Federal fiscal year, the total amount of grant funds awarded are $1,484,466. The remaining 5.3 percent ($82,470) are funded by Texas State Appropriations. Revised June 2022.</a:t>
            </a:r>
          </a:p>
          <a:p>
            <a:pPr marL="0" indent="0">
              <a:buNone/>
            </a:pPr>
            <a:endParaRPr lang="en-US" sz="2000" dirty="0"/>
          </a:p>
        </p:txBody>
      </p:sp>
    </p:spTree>
    <p:extLst>
      <p:ext uri="{BB962C8B-B14F-4D97-AF65-F5344CB8AC3E}">
        <p14:creationId xmlns:p14="http://schemas.microsoft.com/office/powerpoint/2010/main" val="34087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E333-BCE2-4800-9072-69520F5783EB}"/>
              </a:ext>
            </a:extLst>
          </p:cNvPr>
          <p:cNvSpPr>
            <a:spLocks noGrp="1"/>
          </p:cNvSpPr>
          <p:nvPr>
            <p:ph type="title"/>
          </p:nvPr>
        </p:nvSpPr>
        <p:spPr>
          <a:xfrm>
            <a:off x="6096000" y="742343"/>
            <a:ext cx="4285267" cy="1080938"/>
          </a:xfrm>
        </p:spPr>
        <p:txBody>
          <a:bodyPr>
            <a:noAutofit/>
          </a:bodyPr>
          <a:lstStyle/>
          <a:p>
            <a:pPr algn="ctr"/>
            <a:r>
              <a:rPr lang="en-US" sz="3500" dirty="0">
                <a:cs typeface="Arial" panose="020B0604020202020204" pitchFamily="34" charset="0"/>
              </a:rPr>
              <a:t>Demographics in the U.S.</a:t>
            </a:r>
          </a:p>
        </p:txBody>
      </p:sp>
      <p:pic>
        <p:nvPicPr>
          <p:cNvPr id="6" name="Picture 5" descr="Disability Impacts All of Us image with disability statistics.">
            <a:extLst>
              <a:ext uri="{FF2B5EF4-FFF2-40B4-BE49-F238E27FC236}">
                <a16:creationId xmlns:a16="http://schemas.microsoft.com/office/drawing/2014/main" id="{CFDEEE30-F206-4135-AF37-E8BDF1F47013}"/>
              </a:ext>
            </a:extLst>
          </p:cNvPr>
          <p:cNvPicPr>
            <a:picLocks noChangeAspect="1"/>
          </p:cNvPicPr>
          <p:nvPr/>
        </p:nvPicPr>
        <p:blipFill>
          <a:blip r:embed="rId3"/>
          <a:stretch>
            <a:fillRect/>
          </a:stretch>
        </p:blipFill>
        <p:spPr>
          <a:xfrm>
            <a:off x="-1" y="0"/>
            <a:ext cx="5976257" cy="6858000"/>
          </a:xfrm>
          <a:prstGeom prst="rect">
            <a:avLst/>
          </a:prstGeom>
        </p:spPr>
      </p:pic>
      <p:sp>
        <p:nvSpPr>
          <p:cNvPr id="8" name="Text Placeholder 4">
            <a:extLst>
              <a:ext uri="{FF2B5EF4-FFF2-40B4-BE49-F238E27FC236}">
                <a16:creationId xmlns:a16="http://schemas.microsoft.com/office/drawing/2014/main" id="{9780AD82-3EFF-43AD-8538-874116AECA5C}"/>
              </a:ext>
            </a:extLst>
          </p:cNvPr>
          <p:cNvSpPr txBox="1">
            <a:spLocks/>
          </p:cNvSpPr>
          <p:nvPr/>
        </p:nvSpPr>
        <p:spPr>
          <a:xfrm>
            <a:off x="5976256" y="2192094"/>
            <a:ext cx="5834743" cy="4252249"/>
          </a:xfrm>
          <a:prstGeom prst="rect">
            <a:avLst/>
          </a:prstGeom>
        </p:spPr>
        <p:txBody>
          <a:bodyPr vert="horz" lIns="137160" tIns="68580" rIns="137160" bIns="6858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Verdana" panose="020B0604030504040204" pitchFamily="34" charset="0"/>
                <a:ea typeface="Verdana" panose="020B0604030504040204" pitchFamily="34" charset="0"/>
              </a:rPr>
              <a:t>61 Million Adults</a:t>
            </a:r>
          </a:p>
          <a:p>
            <a:r>
              <a:rPr lang="en-US" sz="1800" dirty="0">
                <a:latin typeface="Verdana" panose="020B0604030504040204" pitchFamily="34" charset="0"/>
                <a:ea typeface="Verdana" panose="020B0604030504040204" pitchFamily="34" charset="0"/>
              </a:rPr>
              <a:t>1:4 of Adults in the U.S.</a:t>
            </a:r>
          </a:p>
          <a:p>
            <a:r>
              <a:rPr lang="en-US" sz="1800" dirty="0">
                <a:latin typeface="Verdana" panose="020B0604030504040204" pitchFamily="34" charset="0"/>
                <a:ea typeface="Verdana" panose="020B0604030504040204" pitchFamily="34" charset="0"/>
              </a:rPr>
              <a:t>Largest Diversity Group in the Country</a:t>
            </a:r>
          </a:p>
          <a:p>
            <a:r>
              <a:rPr lang="en-US" sz="1800" dirty="0">
                <a:latin typeface="Verdana" panose="020B0604030504040204" pitchFamily="34" charset="0"/>
                <a:ea typeface="Verdana" panose="020B0604030504040204" pitchFamily="34" charset="0"/>
              </a:rPr>
              <a:t>One that anyone can join at any time</a:t>
            </a:r>
          </a:p>
          <a:p>
            <a:r>
              <a:rPr lang="en-US" sz="1800" dirty="0">
                <a:latin typeface="Verdana" panose="020B0604030504040204" pitchFamily="34" charset="0"/>
                <a:ea typeface="Verdana" panose="020B0604030504040204" pitchFamily="34" charset="0"/>
              </a:rPr>
              <a:t>940K+ persons in the Texas Labor Force have a disability.</a:t>
            </a:r>
          </a:p>
          <a:p>
            <a:r>
              <a:rPr lang="en-US" sz="1800" dirty="0">
                <a:latin typeface="Verdana" panose="020B0604030504040204" pitchFamily="34" charset="0"/>
                <a:ea typeface="Verdana" panose="020B0604030504040204" pitchFamily="34" charset="0"/>
              </a:rPr>
              <a:t>7 percent) of Texas’ total civilian labor force have a disability</a:t>
            </a:r>
          </a:p>
          <a:p>
            <a:r>
              <a:rPr lang="en-US" sz="1800" dirty="0">
                <a:latin typeface="Verdana" panose="020B0604030504040204" pitchFamily="34" charset="0"/>
                <a:ea typeface="Verdana" panose="020B0604030504040204" pitchFamily="34" charset="0"/>
              </a:rPr>
              <a:t>70,000 Texans with disabilities of working age (18-64) are actively seeking employment</a:t>
            </a:r>
          </a:p>
          <a:p>
            <a:r>
              <a:rPr lang="en-US" sz="1800" dirty="0">
                <a:latin typeface="Verdana" panose="020B0604030504040204" pitchFamily="34" charset="0"/>
                <a:ea typeface="Verdana" panose="020B0604030504040204" pitchFamily="34" charset="0"/>
              </a:rPr>
              <a:t>490,000+ Texans age 25+ with disabilities have a bachelor’s degree or higher</a:t>
            </a:r>
          </a:p>
        </p:txBody>
      </p:sp>
      <p:pic>
        <p:nvPicPr>
          <p:cNvPr id="7" name="Picture 6" descr="TWS-VRS logo, color, PNG format">
            <a:extLst>
              <a:ext uri="{FF2B5EF4-FFF2-40B4-BE49-F238E27FC236}">
                <a16:creationId xmlns:a16="http://schemas.microsoft.com/office/drawing/2014/main" id="{4A5720D0-16EF-34B5-B724-BED9AE7C8C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8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753228"/>
            <a:ext cx="9162068" cy="1080938"/>
          </a:xfrm>
        </p:spPr>
        <p:txBody>
          <a:bodyPr>
            <a:normAutofit/>
          </a:bodyPr>
          <a:lstStyle/>
          <a:p>
            <a:r>
              <a:rPr lang="en-US" sz="4000" dirty="0"/>
              <a:t>Defining Disability	</a:t>
            </a:r>
          </a:p>
        </p:txBody>
      </p:sp>
      <p:sp>
        <p:nvSpPr>
          <p:cNvPr id="3" name="Content Placeholder 2"/>
          <p:cNvSpPr>
            <a:spLocks noGrp="1"/>
          </p:cNvSpPr>
          <p:nvPr>
            <p:ph idx="1"/>
          </p:nvPr>
        </p:nvSpPr>
        <p:spPr>
          <a:xfrm>
            <a:off x="1132114" y="2153194"/>
            <a:ext cx="9546771" cy="4103978"/>
          </a:xfrm>
        </p:spPr>
        <p:txBody>
          <a:bodyPr>
            <a:noAutofit/>
          </a:bodyPr>
          <a:lstStyle/>
          <a:p>
            <a:pPr marL="0" indent="0">
              <a:buNone/>
            </a:pPr>
            <a:r>
              <a:rPr lang="en-US" sz="2200" b="1" dirty="0">
                <a:latin typeface="Verdana" panose="020B0604030504040204" pitchFamily="34" charset="0"/>
                <a:ea typeface="Verdana" panose="020B0604030504040204" pitchFamily="34" charset="0"/>
              </a:rPr>
              <a:t>Disability</a:t>
            </a:r>
            <a:r>
              <a:rPr lang="en-US" sz="2200" dirty="0">
                <a:latin typeface="Verdana" panose="020B0604030504040204" pitchFamily="34" charset="0"/>
                <a:ea typeface="Verdana" panose="020B0604030504040204" pitchFamily="34" charset="0"/>
              </a:rPr>
              <a:t>:</a:t>
            </a:r>
          </a:p>
          <a:p>
            <a:pPr marL="0" indent="0">
              <a:buNone/>
            </a:pPr>
            <a:r>
              <a:rPr lang="en-US" sz="2200" dirty="0">
                <a:latin typeface="Verdana" panose="020B0604030504040204" pitchFamily="34" charset="0"/>
                <a:ea typeface="Verdana" panose="020B0604030504040204" pitchFamily="34" charset="0"/>
              </a:rPr>
              <a:t>Under the Americans with Disabilities Act (ADA), an individual with a disability is a person who:</a:t>
            </a:r>
            <a:br>
              <a:rPr lang="en-US" sz="2200" dirty="0">
                <a:latin typeface="Verdana" panose="020B0604030504040204" pitchFamily="34" charset="0"/>
                <a:ea typeface="Verdana" panose="020B0604030504040204" pitchFamily="34" charset="0"/>
              </a:rPr>
            </a:br>
            <a:endParaRPr lang="en-US" sz="2200" dirty="0">
              <a:latin typeface="Verdana" panose="020B0604030504040204" pitchFamily="34" charset="0"/>
              <a:ea typeface="Verdana" panose="020B0604030504040204" pitchFamily="34" charset="0"/>
            </a:endParaRPr>
          </a:p>
          <a:p>
            <a:pPr marL="514350" indent="-514350">
              <a:buAutoNum type="alphaUcParenBoth"/>
            </a:pPr>
            <a:r>
              <a:rPr lang="en-US" sz="2200" dirty="0">
                <a:latin typeface="Verdana" panose="020B0604030504040204" pitchFamily="34" charset="0"/>
                <a:ea typeface="Verdana" panose="020B0604030504040204" pitchFamily="34" charset="0"/>
              </a:rPr>
              <a:t> has a physical or mental impairment that substantially limits one or more major life activities; </a:t>
            </a:r>
          </a:p>
          <a:p>
            <a:pPr marL="514350" indent="-514350">
              <a:buAutoNum type="alphaUcParenBoth"/>
            </a:pPr>
            <a:r>
              <a:rPr lang="en-US" sz="2200" dirty="0">
                <a:latin typeface="Verdana" panose="020B0604030504040204" pitchFamily="34" charset="0"/>
                <a:ea typeface="Verdana" panose="020B0604030504040204" pitchFamily="34" charset="0"/>
              </a:rPr>
              <a:t> has a record of such an impairment; OR </a:t>
            </a:r>
          </a:p>
          <a:p>
            <a:pPr marL="514350" indent="-514350">
              <a:buAutoNum type="alphaUcParenBoth"/>
            </a:pPr>
            <a:r>
              <a:rPr lang="en-US" sz="2200" dirty="0">
                <a:latin typeface="Verdana" panose="020B0604030504040204" pitchFamily="34" charset="0"/>
                <a:ea typeface="Verdana" panose="020B0604030504040204" pitchFamily="34" charset="0"/>
              </a:rPr>
              <a:t> is regarded as having such an impairment.</a:t>
            </a:r>
          </a:p>
        </p:txBody>
      </p:sp>
      <p:sp>
        <p:nvSpPr>
          <p:cNvPr id="4" name="TextBox 3" descr="https://www.eeoc.gov/laws/statutes/adaaa.cfm" title="Source">
            <a:extLst>
              <a:ext uri="{FF2B5EF4-FFF2-40B4-BE49-F238E27FC236}">
                <a16:creationId xmlns:a16="http://schemas.microsoft.com/office/drawing/2014/main" id="{D61B5F5C-0C1B-49E5-A993-13A5478287E8}"/>
              </a:ext>
            </a:extLst>
          </p:cNvPr>
          <p:cNvSpPr txBox="1"/>
          <p:nvPr/>
        </p:nvSpPr>
        <p:spPr>
          <a:xfrm>
            <a:off x="1415144" y="6368143"/>
            <a:ext cx="5889433" cy="369332"/>
          </a:xfrm>
          <a:prstGeom prst="rect">
            <a:avLst/>
          </a:prstGeom>
          <a:noFill/>
        </p:spPr>
        <p:txBody>
          <a:bodyPr wrap="none" rtlCol="0">
            <a:spAutoFit/>
          </a:bodyPr>
          <a:lstStyle/>
          <a:p>
            <a:r>
              <a:rPr lang="en-US" dirty="0">
                <a:latin typeface="Century" panose="02040604050505020304" pitchFamily="18" charset="0"/>
              </a:rPr>
              <a:t>Source: </a:t>
            </a:r>
            <a:r>
              <a:rPr lang="en-US" dirty="0">
                <a:latin typeface="Century" panose="02040604050505020304" pitchFamily="18" charset="0"/>
                <a:hlinkClick r:id="rId3">
                  <a:extLst>
                    <a:ext uri="{A12FA001-AC4F-418D-AE19-62706E023703}">
                      <ahyp:hlinkClr xmlns:ahyp="http://schemas.microsoft.com/office/drawing/2018/hyperlinkcolor" val="tx"/>
                    </a:ext>
                  </a:extLst>
                </a:hlinkClick>
              </a:rPr>
              <a:t>https://www.eeoc.gov/laws/statutes/adaaa.cfm</a:t>
            </a:r>
            <a:endParaRPr lang="en-US" dirty="0">
              <a:latin typeface="Century" panose="02040604050505020304" pitchFamily="18" charset="0"/>
            </a:endParaRPr>
          </a:p>
        </p:txBody>
      </p:sp>
      <p:pic>
        <p:nvPicPr>
          <p:cNvPr id="6" name="Picture 5" descr="TWS-VRS logo, color, PNG format">
            <a:extLst>
              <a:ext uri="{FF2B5EF4-FFF2-40B4-BE49-F238E27FC236}">
                <a16:creationId xmlns:a16="http://schemas.microsoft.com/office/drawing/2014/main" id="{ED74F659-2D3A-A60C-C09D-3463E4AED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85854" y="2883606"/>
            <a:ext cx="10141782" cy="1090788"/>
          </a:xfrm>
        </p:spPr>
        <p:txBody>
          <a:bodyPr>
            <a:normAutofit/>
          </a:bodyPr>
          <a:lstStyle/>
          <a:p>
            <a:pPr algn="l"/>
            <a:r>
              <a:rPr lang="en-US" sz="3500" dirty="0"/>
              <a:t>Texas Workforce Solutions-</a:t>
            </a:r>
            <a:br>
              <a:rPr lang="en-US" sz="3500" dirty="0"/>
            </a:br>
            <a:r>
              <a:rPr lang="en-US" sz="3500" dirty="0"/>
              <a:t>Vocational Rehabilitation Services</a:t>
            </a:r>
          </a:p>
        </p:txBody>
      </p:sp>
      <p:pic>
        <p:nvPicPr>
          <p:cNvPr id="4" name="Picture 3" descr="TWS-VRS logo, color, PNG format">
            <a:extLst>
              <a:ext uri="{FF2B5EF4-FFF2-40B4-BE49-F238E27FC236}">
                <a16:creationId xmlns:a16="http://schemas.microsoft.com/office/drawing/2014/main" id="{7592C837-2187-6213-1466-D1FCC1808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6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31E0-E04F-7292-F86A-B00AB25A65AE}"/>
              </a:ext>
            </a:extLst>
          </p:cNvPr>
          <p:cNvSpPr>
            <a:spLocks noGrp="1"/>
          </p:cNvSpPr>
          <p:nvPr>
            <p:ph type="title"/>
          </p:nvPr>
        </p:nvSpPr>
        <p:spPr>
          <a:xfrm>
            <a:off x="590318" y="797833"/>
            <a:ext cx="10094157" cy="1080938"/>
          </a:xfrm>
        </p:spPr>
        <p:txBody>
          <a:bodyPr>
            <a:normAutofit/>
          </a:bodyPr>
          <a:lstStyle/>
          <a:p>
            <a:r>
              <a:rPr lang="en-US" sz="4000" dirty="0"/>
              <a:t>Texas Workforce Solutions</a:t>
            </a:r>
          </a:p>
        </p:txBody>
      </p:sp>
      <p:sp>
        <p:nvSpPr>
          <p:cNvPr id="3" name="Content Placeholder 2">
            <a:extLst>
              <a:ext uri="{FF2B5EF4-FFF2-40B4-BE49-F238E27FC236}">
                <a16:creationId xmlns:a16="http://schemas.microsoft.com/office/drawing/2014/main" id="{8D271385-922A-9295-E864-70BB7E51FA6C}"/>
              </a:ext>
            </a:extLst>
          </p:cNvPr>
          <p:cNvSpPr>
            <a:spLocks noGrp="1"/>
          </p:cNvSpPr>
          <p:nvPr>
            <p:ph idx="1"/>
          </p:nvPr>
        </p:nvSpPr>
        <p:spPr/>
        <p:txBody>
          <a:bodyPr>
            <a:normAutofit/>
          </a:bodyPr>
          <a:lstStyle/>
          <a:p>
            <a:r>
              <a:rPr lang="en-US" sz="2200" dirty="0"/>
              <a:t>Texas Workforce Commission</a:t>
            </a:r>
          </a:p>
          <a:p>
            <a:r>
              <a:rPr lang="en-US" sz="2200" dirty="0"/>
              <a:t>28 local workforce development boards, and</a:t>
            </a:r>
          </a:p>
          <a:p>
            <a:r>
              <a:rPr lang="en-US" sz="2200" dirty="0"/>
              <a:t>Service-providing partners</a:t>
            </a:r>
          </a:p>
          <a:p>
            <a:pPr marL="0" indent="0">
              <a:buNone/>
            </a:pPr>
            <a:endParaRPr lang="en-US" sz="2200" dirty="0"/>
          </a:p>
          <a:p>
            <a:pPr marL="0" indent="0">
              <a:buNone/>
            </a:pPr>
            <a:r>
              <a:rPr lang="en-US" sz="2200" dirty="0"/>
              <a:t>Together Texas Workforce Solutions provides workforce education, training and support services, including vocational rehabilitation (VR) assistance for the people and businesses of Texas.</a:t>
            </a:r>
          </a:p>
          <a:p>
            <a:endParaRPr lang="en-US" sz="2200" dirty="0"/>
          </a:p>
          <a:p>
            <a:endParaRPr lang="en-US" sz="2200" dirty="0"/>
          </a:p>
        </p:txBody>
      </p:sp>
    </p:spTree>
    <p:extLst>
      <p:ext uri="{BB962C8B-B14F-4D97-AF65-F5344CB8AC3E}">
        <p14:creationId xmlns:p14="http://schemas.microsoft.com/office/powerpoint/2010/main" val="20418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B826D-C552-422A-B565-C44B2D33CFB5}"/>
              </a:ext>
            </a:extLst>
          </p:cNvPr>
          <p:cNvSpPr>
            <a:spLocks noGrp="1"/>
          </p:cNvSpPr>
          <p:nvPr>
            <p:ph type="title"/>
          </p:nvPr>
        </p:nvSpPr>
        <p:spPr>
          <a:xfrm>
            <a:off x="330654" y="753228"/>
            <a:ext cx="10094157" cy="1080938"/>
          </a:xfrm>
        </p:spPr>
        <p:txBody>
          <a:bodyPr>
            <a:normAutofit/>
          </a:bodyPr>
          <a:lstStyle/>
          <a:p>
            <a:r>
              <a:rPr lang="en-US" altLang="en-US" sz="4000" dirty="0">
                <a:solidFill>
                  <a:schemeClr val="bg1"/>
                </a:solidFill>
                <a:latin typeface="Verdana" panose="020B0604030504040204" pitchFamily="34" charset="0"/>
                <a:ea typeface="Verdana" panose="020B0604030504040204" pitchFamily="34" charset="0"/>
              </a:rPr>
              <a:t>Vocational Rehabilitation Services</a:t>
            </a:r>
            <a:endParaRPr lang="en-US" sz="4000" dirty="0"/>
          </a:p>
        </p:txBody>
      </p:sp>
      <p:sp>
        <p:nvSpPr>
          <p:cNvPr id="5" name="Content Placeholder 4">
            <a:extLst>
              <a:ext uri="{FF2B5EF4-FFF2-40B4-BE49-F238E27FC236}">
                <a16:creationId xmlns:a16="http://schemas.microsoft.com/office/drawing/2014/main" id="{177AB294-CB73-45B3-8387-25081A70F154}"/>
              </a:ext>
            </a:extLst>
          </p:cNvPr>
          <p:cNvSpPr>
            <a:spLocks noGrp="1"/>
          </p:cNvSpPr>
          <p:nvPr>
            <p:ph idx="1"/>
          </p:nvPr>
        </p:nvSpPr>
        <p:spPr>
          <a:xfrm>
            <a:off x="539751" y="2142365"/>
            <a:ext cx="6775449" cy="4286177"/>
          </a:xfrm>
        </p:spPr>
        <p:txBody>
          <a:bodyPr>
            <a:normAutofit fontScale="92500" lnSpcReduction="20000"/>
          </a:bodyPr>
          <a:lstStyle/>
          <a:p>
            <a:pPr marL="0" lvl="0" indent="0">
              <a:buSzPct val="100000"/>
              <a:buNone/>
            </a:pPr>
            <a:r>
              <a:rPr lang="en-US" altLang="en-US" sz="2700" b="1" dirty="0">
                <a:latin typeface="Verdana" panose="020B0604030504040204" pitchFamily="34" charset="0"/>
                <a:ea typeface="Verdana" panose="020B0604030504040204" pitchFamily="34" charset="0"/>
              </a:rPr>
              <a:t>Dual Customer Approach</a:t>
            </a:r>
          </a:p>
          <a:p>
            <a:pPr marL="0" lvl="0" indent="0">
              <a:buSzPct val="100000"/>
              <a:buNone/>
            </a:pPr>
            <a:br>
              <a:rPr lang="en-US" altLang="en-US" sz="2500" b="1" dirty="0">
                <a:latin typeface="Verdana" panose="020B0604030504040204" pitchFamily="34" charset="0"/>
                <a:ea typeface="Verdana" panose="020B0604030504040204" pitchFamily="34" charset="0"/>
              </a:rPr>
            </a:br>
            <a:r>
              <a:rPr lang="en-US" altLang="en-US" sz="2500" b="1" dirty="0">
                <a:latin typeface="Verdana" panose="020B0604030504040204" pitchFamily="34" charset="0"/>
                <a:ea typeface="Verdana" panose="020B0604030504040204" pitchFamily="34" charset="0"/>
              </a:rPr>
              <a:t>VR Supports Two Customers: </a:t>
            </a:r>
          </a:p>
          <a:p>
            <a:pPr marL="457200" lvl="0" indent="-457200">
              <a:buSzPct val="100000"/>
              <a:buAutoNum type="arabicPeriod"/>
            </a:pPr>
            <a:r>
              <a:rPr lang="en-US" altLang="en-US" sz="2500" dirty="0">
                <a:latin typeface="Verdana" panose="020B0604030504040204" pitchFamily="34" charset="0"/>
                <a:ea typeface="Verdana" panose="020B0604030504040204" pitchFamily="34" charset="0"/>
              </a:rPr>
              <a:t>Eligible individuals with disabilities seeking employment</a:t>
            </a:r>
          </a:p>
          <a:p>
            <a:pPr marL="457200" indent="-457200">
              <a:buSzPct val="100000"/>
              <a:buFont typeface="Arial" panose="020B0604020202020204" pitchFamily="34" charset="0"/>
              <a:buAutoNum type="arabicPeriod"/>
            </a:pPr>
            <a:r>
              <a:rPr lang="en-US" altLang="en-US" sz="2500" dirty="0">
                <a:latin typeface="Verdana" panose="020B0604030504040204" pitchFamily="34" charset="0"/>
                <a:ea typeface="Verdana" panose="020B0604030504040204" pitchFamily="34" charset="0"/>
              </a:rPr>
              <a:t>The business community</a:t>
            </a:r>
          </a:p>
          <a:p>
            <a:pPr marL="0" lvl="0" indent="0">
              <a:buSzPct val="100000"/>
              <a:buNone/>
            </a:pPr>
            <a:endParaRPr lang="en-US" altLang="en-US" sz="2500" dirty="0">
              <a:latin typeface="Verdana" panose="020B0604030504040204" pitchFamily="34" charset="0"/>
              <a:ea typeface="Verdana" panose="020B0604030504040204" pitchFamily="34" charset="0"/>
            </a:endParaRPr>
          </a:p>
          <a:p>
            <a:pPr marL="0" lvl="0" indent="0">
              <a:buSzPct val="100000"/>
              <a:buNone/>
            </a:pPr>
            <a:r>
              <a:rPr lang="en-US" altLang="en-US" sz="2500" dirty="0">
                <a:latin typeface="Verdana" panose="020B0604030504040204" pitchFamily="34" charset="0"/>
                <a:ea typeface="Verdana" panose="020B0604030504040204" pitchFamily="34" charset="0"/>
              </a:rPr>
              <a:t>Both are equally important and it’s our job to assist in their linkage</a:t>
            </a:r>
            <a:endParaRPr lang="en-US" sz="2500" dirty="0">
              <a:latin typeface="Verdana" panose="020B0604030504040204" pitchFamily="34" charset="0"/>
              <a:ea typeface="Verdana" panose="020B0604030504040204" pitchFamily="34" charset="0"/>
            </a:endParaRPr>
          </a:p>
        </p:txBody>
      </p:sp>
      <p:pic>
        <p:nvPicPr>
          <p:cNvPr id="3" name="Picture 2" descr="TWS-VRS logo, color, PNG format">
            <a:extLst>
              <a:ext uri="{FF2B5EF4-FFF2-40B4-BE49-F238E27FC236}">
                <a16:creationId xmlns:a16="http://schemas.microsoft.com/office/drawing/2014/main" id="{72B79881-D8A1-F151-1807-E4AEFB7DFC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7" y="6368689"/>
            <a:ext cx="1839675" cy="448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people sitting at a table">
            <a:extLst>
              <a:ext uri="{FF2B5EF4-FFF2-40B4-BE49-F238E27FC236}">
                <a16:creationId xmlns:a16="http://schemas.microsoft.com/office/drawing/2014/main" id="{B376B826-C05E-9544-F9EB-6A0ADB03D2F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7110" r="5937" b="-1"/>
          <a:stretch/>
        </p:blipFill>
        <p:spPr>
          <a:xfrm>
            <a:off x="7315200" y="1995939"/>
            <a:ext cx="4876796" cy="48620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60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gn="l"/>
            <a:r>
              <a:rPr lang="en-US" sz="4000" dirty="0"/>
              <a:t>Summer Earn and Learn (SEAL)</a:t>
            </a:r>
          </a:p>
        </p:txBody>
      </p:sp>
      <p:pic>
        <p:nvPicPr>
          <p:cNvPr id="4" name="Picture 3" descr="TWS-VRS logo, color, PNG format">
            <a:extLst>
              <a:ext uri="{FF2B5EF4-FFF2-40B4-BE49-F238E27FC236}">
                <a16:creationId xmlns:a16="http://schemas.microsoft.com/office/drawing/2014/main" id="{7592C837-2187-6213-1466-D1FCC1808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3458" y="6325145"/>
            <a:ext cx="1839675" cy="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926EC9CE877642846BA670F3E95809" ma:contentTypeVersion="4" ma:contentTypeDescription="Create a new document." ma:contentTypeScope="" ma:versionID="44782a84473bf69c654e396e839562dd">
  <xsd:schema xmlns:xsd="http://www.w3.org/2001/XMLSchema" xmlns:xs="http://www.w3.org/2001/XMLSchema" xmlns:p="http://schemas.microsoft.com/office/2006/metadata/properties" xmlns:ns2="58825e9e-cc90-40c0-979d-f08666619410" xmlns:ns3="041c5daf-9d3a-4e9a-b660-f4ef0b4e5805" xmlns:ns4="6e95c54a-b2f1-47a9-b32a-aa7d9d2678d8" targetNamespace="http://schemas.microsoft.com/office/2006/metadata/properties" ma:root="true" ma:fieldsID="85edcd14a286e17a3042903176305a8a" ns2:_="" ns3:_="" ns4:_="">
    <xsd:import namespace="58825e9e-cc90-40c0-979d-f08666619410"/>
    <xsd:import namespace="041c5daf-9d3a-4e9a-b660-f4ef0b4e5805"/>
    <xsd:import namespace="6e95c54a-b2f1-47a9-b32a-aa7d9d2678d8"/>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25e9e-cc90-40c0-979d-f08666619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1c5daf-9d3a-4e9a-b660-f4ef0b4e5805"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95c54a-b2f1-47a9-b32a-aa7d9d2678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B60D0-3100-4AF5-AD9F-0ADBE4D6D323}">
  <ds:schemaRefs>
    <ds:schemaRef ds:uri="041c5daf-9d3a-4e9a-b660-f4ef0b4e5805"/>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e95c54a-b2f1-47a9-b32a-aa7d9d2678d8"/>
    <ds:schemaRef ds:uri="58825e9e-cc90-40c0-979d-f08666619410"/>
    <ds:schemaRef ds:uri="http://www.w3.org/XML/1998/namespace"/>
  </ds:schemaRefs>
</ds:datastoreItem>
</file>

<file path=customXml/itemProps2.xml><?xml version="1.0" encoding="utf-8"?>
<ds:datastoreItem xmlns:ds="http://schemas.openxmlformats.org/officeDocument/2006/customXml" ds:itemID="{C34F341A-1292-42EE-94AB-17B3B87C5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25e9e-cc90-40c0-979d-f08666619410"/>
    <ds:schemaRef ds:uri="041c5daf-9d3a-4e9a-b660-f4ef0b4e5805"/>
    <ds:schemaRef ds:uri="6e95c54a-b2f1-47a9-b32a-aa7d9d267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7F9EE1-8C97-4883-AEF1-9787C5E09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14242</TotalTime>
  <Words>1919</Words>
  <Application>Microsoft Office PowerPoint</Application>
  <PresentationFormat>Widescreen</PresentationFormat>
  <Paragraphs>258</Paragraphs>
  <Slides>38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vt:lpstr>
      <vt:lpstr>Trebuchet MS</vt:lpstr>
      <vt:lpstr>Verdana</vt:lpstr>
      <vt:lpstr>Wingdings</vt:lpstr>
      <vt:lpstr>Berlin</vt:lpstr>
      <vt:lpstr>Disability Awareness Training Summer Earn and Learn (SEAL)</vt:lpstr>
      <vt:lpstr>Learning Objectives</vt:lpstr>
      <vt:lpstr>The Business Case</vt:lpstr>
      <vt:lpstr>Demographics in the U.S.</vt:lpstr>
      <vt:lpstr>Defining Disability </vt:lpstr>
      <vt:lpstr>Texas Workforce Solutions- Vocational Rehabilitation Services</vt:lpstr>
      <vt:lpstr>Texas Workforce Solutions</vt:lpstr>
      <vt:lpstr>Vocational Rehabilitation Services</vt:lpstr>
      <vt:lpstr>Summer Earn and Learn (SEAL)</vt:lpstr>
      <vt:lpstr>Overview of SEAL</vt:lpstr>
      <vt:lpstr>SEAL at the Local Level </vt:lpstr>
      <vt:lpstr>SEAL Requirements</vt:lpstr>
      <vt:lpstr>SEAL Requirements II</vt:lpstr>
      <vt:lpstr>Accommodations and Trainers</vt:lpstr>
      <vt:lpstr>Have you Heard? Common Stereotypes</vt:lpstr>
      <vt:lpstr>Common Stereotypes</vt:lpstr>
      <vt:lpstr>Why Hire Large untapped source of talent </vt:lpstr>
      <vt:lpstr>Benefits of Hiring People with Disabilities</vt:lpstr>
      <vt:lpstr>Disability Etiquette Tips</vt:lpstr>
      <vt:lpstr>Defining Inclusion</vt:lpstr>
      <vt:lpstr>Words Matter</vt:lpstr>
      <vt:lpstr>People First Language </vt:lpstr>
      <vt:lpstr>Apparent VS Non-Apparent Disabilities</vt:lpstr>
      <vt:lpstr>TIPS | Autism Spectrum Disorder </vt:lpstr>
      <vt:lpstr>TIPS | Deaf / Hard of Hearing</vt:lpstr>
      <vt:lpstr>TIPS | Physical/Mobility Impairments</vt:lpstr>
      <vt:lpstr>TIPS | Blindness / Visual Impairments</vt:lpstr>
      <vt:lpstr>Types of Workplace Accommodations</vt:lpstr>
      <vt:lpstr>You sit down next to Dan at lunch time. You start conversing with him and notice he has trouble speaking:</vt:lpstr>
      <vt:lpstr>You see Jose who is in a wheelchair, and you need to ask him a question:</vt:lpstr>
      <vt:lpstr>You meet a new teammate who is deaf and she has an interpreter with her:</vt:lpstr>
      <vt:lpstr>You are giving instructions to John, but you see him struggling to understand:</vt:lpstr>
      <vt:lpstr>Bill is blind and you think he needs assistance:</vt:lpstr>
      <vt:lpstr>When you meet someone with a disability, it’s best practice to try and help them by thinking of types of jobs they can do.</vt:lpstr>
      <vt:lpstr>Strategies for Success</vt:lpstr>
      <vt:lpstr>CONTACT US</vt:lpstr>
      <vt:lpstr>TWC CONTACT INFORMATION</vt:lpstr>
      <vt:lpstr>FEDERAL FUNDING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Presentation: VR Services for Business</dc:title>
  <dc:creator>Paninski,Melinda</dc:creator>
  <cp:lastModifiedBy>Aceves,Benigno</cp:lastModifiedBy>
  <cp:revision>39</cp:revision>
  <dcterms:created xsi:type="dcterms:W3CDTF">2019-06-19T01:26:39Z</dcterms:created>
  <dcterms:modified xsi:type="dcterms:W3CDTF">2023-04-25T19:50:57Z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0x01010090926EC9CE877642846BA670F3E95809</vt:lpwstr>
  </property>
</Properties>
</file>